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7"/>
  </p:notesMasterIdLst>
  <p:sldIdLst>
    <p:sldId id="1232" r:id="rId2"/>
    <p:sldId id="1220" r:id="rId3"/>
    <p:sldId id="1219" r:id="rId4"/>
    <p:sldId id="1275" r:id="rId5"/>
    <p:sldId id="1280" r:id="rId6"/>
    <p:sldId id="1281" r:id="rId7"/>
    <p:sldId id="1229" r:id="rId8"/>
    <p:sldId id="1269" r:id="rId9"/>
    <p:sldId id="1282" r:id="rId10"/>
    <p:sldId id="1277" r:id="rId11"/>
    <p:sldId id="1279" r:id="rId12"/>
    <p:sldId id="1278" r:id="rId13"/>
    <p:sldId id="1221" r:id="rId14"/>
    <p:sldId id="1230" r:id="rId15"/>
    <p:sldId id="1235" r:id="rId1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O'Dower" initials="AO" lastIdx="2" clrIdx="0"/>
  <p:cmAuthor id="2" name="Ian Prickett" initials="IP" lastIdx="38" clrIdx="1"/>
  <p:cmAuthor id="3" name="Amber Shafer" initials="AS" lastIdx="3" clrIdx="2"/>
  <p:cmAuthor id="4" name="Evan Paul" initials="EP" lastIdx="5" clrIdx="3"/>
  <p:cmAuthor id="5" name="Traci Ruether" initials="TR" lastIdx="1" clrIdx="4"/>
  <p:cmAuthor id="6" name="Steve Houghland" initials="SH" lastIdx="2" clrIdx="5"/>
  <p:cmAuthor id="7" name="Brendan Daly" initials="BD" lastIdx="1" clrIdx="6"/>
  <p:cmAuthor id="8" name="Barry Owen" initials="BO" lastIdx="5" clrIdx="7"/>
  <p:cmAuthor id="9" name="Guest User" initials="GU" lastIdx="1" clrIdx="8"/>
  <p:cmAuthor id="10" name="Jamie Sherry" initials="JS" lastIdx="2" clrIdx="9"/>
  <p:cmAuthor id="11" name="Aaron Calestar" initials="AC" lastIdx="1" clrIdx="10"/>
  <p:cmAuthor id="12" name="Anne Balistreri" initials="AB" lastIdx="12" clrIdx="11"/>
  <p:cmAuthor id="13" name="Chris Cross" initials="CC"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000400"/>
    <a:srgbClr val="68686B"/>
    <a:srgbClr val="44464A"/>
    <a:srgbClr val="FD8600"/>
    <a:srgbClr val="43474A"/>
    <a:srgbClr val="596161"/>
    <a:srgbClr val="C65910"/>
    <a:srgbClr val="0083BD"/>
    <a:srgbClr val="79C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7"/>
    <p:restoredTop sz="85714"/>
  </p:normalViewPr>
  <p:slideViewPr>
    <p:cSldViewPr snapToGrid="0">
      <p:cViewPr varScale="1">
        <p:scale>
          <a:sx n="109" d="100"/>
          <a:sy n="109" d="100"/>
        </p:scale>
        <p:origin x="1392" y="184"/>
      </p:cViewPr>
      <p:guideLst>
        <p:guide orient="horz" pos="2880"/>
        <p:guide pos="2160"/>
      </p:guideLst>
    </p:cSldViewPr>
  </p:slideViewPr>
  <p:notesTextViewPr>
    <p:cViewPr>
      <p:scale>
        <a:sx n="95" d="100"/>
        <a:sy n="95" d="100"/>
      </p:scale>
      <p:origin x="0" y="0"/>
    </p:cViewPr>
  </p:notesTextViewPr>
  <p:notesViewPr>
    <p:cSldViewPr snapToGrid="0">
      <p:cViewPr varScale="1">
        <p:scale>
          <a:sx n="130" d="100"/>
          <a:sy n="130" d="100"/>
        </p:scale>
        <p:origin x="48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7044267" cy="25836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207501" y="0"/>
            <a:ext cx="7044267" cy="258366"/>
          </a:xfrm>
          <a:prstGeom prst="rect">
            <a:avLst/>
          </a:prstGeom>
        </p:spPr>
        <p:txBody>
          <a:bodyPr vert="horz" lIns="91440" tIns="45720" rIns="91440" bIns="45720" rtlCol="0"/>
          <a:lstStyle>
            <a:lvl1pPr algn="r">
              <a:defRPr sz="1200"/>
            </a:lvl1pPr>
          </a:lstStyle>
          <a:p>
            <a:fld id="{8C899B4F-1D5E-244F-9DEA-719180FFF95C}" type="datetimeFigureOut">
              <a:rPr lang="en-US" smtClean="0"/>
              <a:t>10/13/21</a:t>
            </a:fld>
            <a:endParaRPr lang="en-US"/>
          </a:p>
        </p:txBody>
      </p:sp>
      <p:sp>
        <p:nvSpPr>
          <p:cNvPr id="4" name="Slide Image Placeholder 3"/>
          <p:cNvSpPr>
            <a:spLocks noGrp="1" noRot="1" noChangeAspect="1"/>
          </p:cNvSpPr>
          <p:nvPr>
            <p:ph type="sldImg" idx="2"/>
          </p:nvPr>
        </p:nvSpPr>
        <p:spPr>
          <a:xfrm>
            <a:off x="6584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25600" y="2475311"/>
            <a:ext cx="13004800" cy="202525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4885136"/>
            <a:ext cx="7044267" cy="25836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207501" y="4885136"/>
            <a:ext cx="7044267" cy="258365"/>
          </a:xfrm>
          <a:prstGeom prst="rect">
            <a:avLst/>
          </a:prstGeom>
        </p:spPr>
        <p:txBody>
          <a:bodyPr vert="horz" lIns="91440" tIns="45720" rIns="91440" bIns="45720" rtlCol="0" anchor="b"/>
          <a:lstStyle>
            <a:lvl1pPr algn="r">
              <a:defRPr sz="1200"/>
            </a:lvl1pPr>
          </a:lstStyle>
          <a:p>
            <a:fld id="{23F64892-0039-B344-A0C3-E593D98FAD73}" type="slidenum">
              <a:rPr lang="en-US" smtClean="0"/>
              <a:t>‹#›</a:t>
            </a:fld>
            <a:endParaRPr lang="en-US"/>
          </a:p>
        </p:txBody>
      </p:sp>
    </p:spTree>
    <p:extLst>
      <p:ext uri="{BB962C8B-B14F-4D97-AF65-F5344CB8AC3E}">
        <p14:creationId xmlns:p14="http://schemas.microsoft.com/office/powerpoint/2010/main" val="178301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Introduction: Traci</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 this webinar, you’ll learn: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recent industry trends gathered in our 2021 Video Streaming Latency Report informed the development of this new feature.</a:t>
            </a:r>
          </a:p>
          <a:p>
            <a:r>
              <a:rPr lang="en-US" sz="1200" b="0" i="0" kern="1200" dirty="0">
                <a:solidFill>
                  <a:schemeClr val="tx1"/>
                </a:solidFill>
                <a:effectLst/>
                <a:latin typeface="+mn-lt"/>
                <a:ea typeface="+mn-ea"/>
                <a:cs typeface="+mn-cs"/>
              </a:rPr>
              <a:t>How to reliably deliver sub-500ms live interactive streaming globally with Wowza Streaming Cloud.</a:t>
            </a:r>
          </a:p>
          <a:p>
            <a:r>
              <a:rPr lang="en-US" sz="1200" b="0" i="0" kern="1200" dirty="0">
                <a:solidFill>
                  <a:schemeClr val="tx1"/>
                </a:solidFill>
                <a:effectLst/>
                <a:latin typeface="+mn-lt"/>
                <a:ea typeface="+mn-ea"/>
                <a:cs typeface="+mn-cs"/>
              </a:rPr>
              <a:t>How to scale up to a million viewers with on-demand availability, and the recommended workflows for achieving this.</a:t>
            </a:r>
          </a:p>
          <a:p>
            <a:r>
              <a:rPr lang="en-US" sz="1200" b="0" i="0" kern="1200" dirty="0">
                <a:solidFill>
                  <a:schemeClr val="tx1"/>
                </a:solidFill>
                <a:effectLst/>
                <a:latin typeface="+mn-lt"/>
                <a:ea typeface="+mn-ea"/>
                <a:cs typeface="+mn-cs"/>
              </a:rPr>
              <a:t>How to deliver assurance that your audience will have a smooth experience from the moment they join your stream.</a:t>
            </a:r>
          </a:p>
        </p:txBody>
      </p:sp>
      <p:sp>
        <p:nvSpPr>
          <p:cNvPr id="4" name="Slide Number Placeholder 3"/>
          <p:cNvSpPr>
            <a:spLocks noGrp="1"/>
          </p:cNvSpPr>
          <p:nvPr>
            <p:ph type="sldNum" sz="quarter" idx="5"/>
          </p:nvPr>
        </p:nvSpPr>
        <p:spPr/>
        <p:txBody>
          <a:bodyPr/>
          <a:lstStyle/>
          <a:p>
            <a:fld id="{ED40517E-2110-7A4E-8FC6-6C37A6036926}" type="slidenum">
              <a:rPr lang="en-US" smtClean="0"/>
              <a:t>1</a:t>
            </a:fld>
            <a:endParaRPr lang="en-US"/>
          </a:p>
        </p:txBody>
      </p:sp>
    </p:spTree>
    <p:extLst>
      <p:ext uri="{BB962C8B-B14F-4D97-AF65-F5344CB8AC3E}">
        <p14:creationId xmlns:p14="http://schemas.microsoft.com/office/powerpoint/2010/main" val="222233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dirty="0" err="1">
                <a:solidFill>
                  <a:schemeClr val="tx1"/>
                </a:solidFill>
                <a:effectLst/>
                <a:latin typeface="+mn-lt"/>
                <a:ea typeface="+mn-ea"/>
                <a:cs typeface="+mn-cs"/>
              </a:rPr>
              <a:t>Panelist:Tim</a:t>
            </a:r>
            <a:r>
              <a:rPr lang="en-US" sz="1200" b="1" i="0" kern="1200" dirty="0">
                <a:solidFill>
                  <a:schemeClr val="tx1"/>
                </a:solidFill>
                <a:effectLst/>
                <a:latin typeface="+mn-lt"/>
                <a:ea typeface="+mn-ea"/>
                <a:cs typeface="+mn-cs"/>
              </a:rPr>
              <a:t>/Barry to Demo</a:t>
            </a:r>
          </a:p>
        </p:txBody>
      </p:sp>
      <p:sp>
        <p:nvSpPr>
          <p:cNvPr id="4" name="Slide Number Placeholder 3"/>
          <p:cNvSpPr>
            <a:spLocks noGrp="1"/>
          </p:cNvSpPr>
          <p:nvPr>
            <p:ph type="sldNum" sz="quarter" idx="5"/>
          </p:nvPr>
        </p:nvSpPr>
        <p:spPr/>
        <p:txBody>
          <a:bodyPr/>
          <a:lstStyle/>
          <a:p>
            <a:fld id="{23F64892-0039-B344-A0C3-E593D98FAD73}" type="slidenum">
              <a:rPr lang="en-US" smtClean="0"/>
              <a:t>10</a:t>
            </a:fld>
            <a:endParaRPr lang="en-US"/>
          </a:p>
        </p:txBody>
      </p:sp>
    </p:spTree>
    <p:extLst>
      <p:ext uri="{BB962C8B-B14F-4D97-AF65-F5344CB8AC3E}">
        <p14:creationId xmlns:p14="http://schemas.microsoft.com/office/powerpoint/2010/main" val="266132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Panelist Slide</a:t>
            </a:r>
            <a:r>
              <a:rPr lang="en-US" b="1">
                <a:cs typeface="Calibri"/>
              </a:rPr>
              <a:t>: Tim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t>
            </a:r>
            <a:r>
              <a:rPr lang="en-US" sz="1200" b="0" i="0" kern="1200" dirty="0" err="1">
                <a:solidFill>
                  <a:schemeClr val="tx1"/>
                </a:solidFill>
                <a:effectLst/>
                <a:latin typeface="+mn-lt"/>
                <a:ea typeface="+mn-ea"/>
                <a:cs typeface="+mn-cs"/>
              </a:rPr>
              <a:t>DocTutorials</a:t>
            </a:r>
            <a:r>
              <a:rPr lang="en-US" sz="1200" b="0" i="0" kern="1200" dirty="0">
                <a:solidFill>
                  <a:schemeClr val="tx1"/>
                </a:solidFill>
                <a:effectLst/>
                <a:latin typeface="+mn-lt"/>
                <a:ea typeface="+mn-ea"/>
                <a:cs typeface="+mn-cs"/>
              </a:rPr>
              <a:t>, we live stream interactive lectures to audiences of varying sizes, causing unpredictable scaling needs. Low-latency streaming is critical to satisfy the back-and-forth nature of our workflow, but achieving this became a struggle when our broadcasts exceeded 300 viewers. Wowza’s Real-Time Streaming at Scale feature was the perfect solution. We’re now able to offer interactive video with less than a second of latency, allowing students to chat and interact in real time — regardless of whether 500 or 1,000 students are watching.”</a:t>
            </a:r>
            <a:endParaRPr lang="en-US" b="1" dirty="0">
              <a:cs typeface="Calibri"/>
            </a:endParaRPr>
          </a:p>
        </p:txBody>
      </p:sp>
      <p:sp>
        <p:nvSpPr>
          <p:cNvPr id="4" name="Slide Number Placeholder 3"/>
          <p:cNvSpPr>
            <a:spLocks noGrp="1"/>
          </p:cNvSpPr>
          <p:nvPr>
            <p:ph type="sldNum" sz="quarter" idx="5"/>
          </p:nvPr>
        </p:nvSpPr>
        <p:spPr/>
        <p:txBody>
          <a:bodyPr/>
          <a:lstStyle/>
          <a:p>
            <a:fld id="{23F64892-0039-B344-A0C3-E593D98FAD73}" type="slidenum">
              <a:rPr lang="en-US" smtClean="0"/>
              <a:t>11</a:t>
            </a:fld>
            <a:endParaRPr lang="en-US"/>
          </a:p>
        </p:txBody>
      </p:sp>
    </p:spTree>
    <p:extLst>
      <p:ext uri="{BB962C8B-B14F-4D97-AF65-F5344CB8AC3E}">
        <p14:creationId xmlns:p14="http://schemas.microsoft.com/office/powerpoint/2010/main" val="3761038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Panelist Slide: Barry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pPr rtl="0" fontAlgn="base"/>
            <a:r>
              <a:rPr lang="en-US" sz="1200" b="1" i="0" u="none" strike="noStrike" kern="1200" dirty="0">
                <a:solidFill>
                  <a:schemeClr val="tx1"/>
                </a:solidFill>
                <a:effectLst/>
                <a:latin typeface="+mn-lt"/>
                <a:ea typeface="+mn-ea"/>
                <a:cs typeface="+mn-cs"/>
              </a:rPr>
              <a:t>Our mission is simple: create great software that inspires event planners to create amazing attendee experiences.</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is a secure, scalable, cloud-based solution that can manage everything from in-person, virtual to hybrid conferences, meetings and events in a single online platform – anywhere, anytime and on any device. In use in over 50 countries by multi-national corporations, professional conference organizers, government departments and tertiary education institutions, </a:t>
            </a:r>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is also used in global congresses such as G20, APEC, CHOGM and ASEAN, as well as sporting events like The Olympic Games, World Rugby, Commonwealth Games and Pan Am Games.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has been at the forefront of Event Technology and Innovation for over 30 years, continually pushing the boundaries of what an event management platform can do. Built by event planners for event planners, </a:t>
            </a:r>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is a secure, scalable, cloud-based solution that can manage everything from in-person, virtual to hybrid conferences, meetings and events in a single online platform – anywhere, anytime and on any device. In use in over 50 countries by multi-national corporations, professional conference organizers, government departments and tertiary education institutions, </a:t>
            </a:r>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is also used in global congresses such as G20, APEC, CHOGM and ASEAN, as well as sporting events like The Olympic Games, World Rugby, Commonwealth Games and Pan Am Games. </a:t>
            </a:r>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is trusted by event professionals around the globe</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err="1">
                <a:solidFill>
                  <a:schemeClr val="tx1"/>
                </a:solidFill>
                <a:effectLst/>
                <a:latin typeface="+mn-lt"/>
                <a:ea typeface="+mn-ea"/>
                <a:cs typeface="+mn-cs"/>
              </a:rPr>
              <a:t>EventsAIR</a:t>
            </a:r>
            <a:r>
              <a:rPr lang="en-US" sz="1200" b="0" i="0" u="none" strike="noStrike" kern="1200" dirty="0">
                <a:solidFill>
                  <a:schemeClr val="tx1"/>
                </a:solidFill>
                <a:effectLst/>
                <a:latin typeface="+mn-lt"/>
                <a:ea typeface="+mn-ea"/>
                <a:cs typeface="+mn-cs"/>
              </a:rPr>
              <a:t> core technology offers a range of tools that engage, enhance, and enable event planners to create successful events. In the new age of In-Person events, our technology has evolved with the times to include solutions that support Hybrid and Virtual—all still out one great, secure platform!</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F64892-0039-B344-A0C3-E593D98FAD73}" type="slidenum">
              <a:rPr lang="en-US" smtClean="0"/>
              <a:t>12</a:t>
            </a:fld>
            <a:endParaRPr lang="en-US"/>
          </a:p>
        </p:txBody>
      </p:sp>
    </p:spTree>
    <p:extLst>
      <p:ext uri="{BB962C8B-B14F-4D97-AF65-F5344CB8AC3E}">
        <p14:creationId xmlns:p14="http://schemas.microsoft.com/office/powerpoint/2010/main" val="285550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dirty="0">
                <a:solidFill>
                  <a:schemeClr val="tx1"/>
                </a:solidFill>
                <a:effectLst/>
                <a:latin typeface="+mn-lt"/>
                <a:ea typeface="+mn-ea"/>
                <a:cs typeface="+mn-cs"/>
              </a:rPr>
              <a:t>Justin to ask any remaining questions.</a:t>
            </a:r>
          </a:p>
        </p:txBody>
      </p:sp>
      <p:sp>
        <p:nvSpPr>
          <p:cNvPr id="4" name="Slide Number Placeholder 3"/>
          <p:cNvSpPr>
            <a:spLocks noGrp="1"/>
          </p:cNvSpPr>
          <p:nvPr>
            <p:ph type="sldNum" sz="quarter" idx="5"/>
          </p:nvPr>
        </p:nvSpPr>
        <p:spPr/>
        <p:txBody>
          <a:bodyPr/>
          <a:lstStyle/>
          <a:p>
            <a:fld id="{23F64892-0039-B344-A0C3-E593D98FAD73}" type="slidenum">
              <a:rPr lang="en-US" smtClean="0"/>
              <a:t>13</a:t>
            </a:fld>
            <a:endParaRPr lang="en-US"/>
          </a:p>
        </p:txBody>
      </p:sp>
    </p:spTree>
    <p:extLst>
      <p:ext uri="{BB962C8B-B14F-4D97-AF65-F5344CB8AC3E}">
        <p14:creationId xmlns:p14="http://schemas.microsoft.com/office/powerpoint/2010/main" val="176781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Panelist: Traci</a:t>
            </a:r>
          </a:p>
          <a:p>
            <a:endParaRPr lang="en-US" b="1" dirty="0"/>
          </a:p>
          <a:p>
            <a:r>
              <a:rPr lang="en-US" b="0" dirty="0"/>
              <a:t>*Mention we will be sending everyone a copy in the follow-up email from the webinar today or they can go to wowza.com to download the report now right now.</a:t>
            </a:r>
          </a:p>
        </p:txBody>
      </p:sp>
      <p:sp>
        <p:nvSpPr>
          <p:cNvPr id="4" name="Slide Number Placeholder 3"/>
          <p:cNvSpPr>
            <a:spLocks noGrp="1"/>
          </p:cNvSpPr>
          <p:nvPr>
            <p:ph type="sldNum" sz="quarter" idx="5"/>
          </p:nvPr>
        </p:nvSpPr>
        <p:spPr/>
        <p:txBody>
          <a:bodyPr/>
          <a:lstStyle/>
          <a:p>
            <a:fld id="{23F64892-0039-B344-A0C3-E593D98FAD73}" type="slidenum">
              <a:rPr lang="en-US" smtClean="0"/>
              <a:t>14</a:t>
            </a:fld>
            <a:endParaRPr lang="en-US"/>
          </a:p>
        </p:txBody>
      </p:sp>
    </p:spTree>
    <p:extLst>
      <p:ext uri="{BB962C8B-B14F-4D97-AF65-F5344CB8AC3E}">
        <p14:creationId xmlns:p14="http://schemas.microsoft.com/office/powerpoint/2010/main" val="508854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Panelist: Traci</a:t>
            </a:r>
          </a:p>
        </p:txBody>
      </p:sp>
      <p:sp>
        <p:nvSpPr>
          <p:cNvPr id="4" name="Slide Number Placeholder 3"/>
          <p:cNvSpPr>
            <a:spLocks noGrp="1"/>
          </p:cNvSpPr>
          <p:nvPr>
            <p:ph type="sldNum" sz="quarter" idx="5"/>
          </p:nvPr>
        </p:nvSpPr>
        <p:spPr/>
        <p:txBody>
          <a:bodyPr/>
          <a:lstStyle/>
          <a:p>
            <a:fld id="{23F64892-0039-B344-A0C3-E593D98FAD73}" type="slidenum">
              <a:rPr lang="en-US" smtClean="0"/>
              <a:t>15</a:t>
            </a:fld>
            <a:endParaRPr lang="en-US"/>
          </a:p>
        </p:txBody>
      </p:sp>
    </p:spTree>
    <p:extLst>
      <p:ext uri="{BB962C8B-B14F-4D97-AF65-F5344CB8AC3E}">
        <p14:creationId xmlns:p14="http://schemas.microsoft.com/office/powerpoint/2010/main" val="297298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Panelist: Traci</a:t>
            </a:r>
          </a:p>
        </p:txBody>
      </p:sp>
      <p:sp>
        <p:nvSpPr>
          <p:cNvPr id="4" name="Slide Number Placeholder 3"/>
          <p:cNvSpPr>
            <a:spLocks noGrp="1"/>
          </p:cNvSpPr>
          <p:nvPr>
            <p:ph type="sldNum" sz="quarter" idx="5"/>
          </p:nvPr>
        </p:nvSpPr>
        <p:spPr/>
        <p:txBody>
          <a:bodyPr/>
          <a:lstStyle/>
          <a:p>
            <a:fld id="{23F64892-0039-B344-A0C3-E593D98FAD73}" type="slidenum">
              <a:rPr lang="en-US" smtClean="0"/>
              <a:t>2</a:t>
            </a:fld>
            <a:endParaRPr lang="en-US"/>
          </a:p>
        </p:txBody>
      </p:sp>
    </p:spTree>
    <p:extLst>
      <p:ext uri="{BB962C8B-B14F-4D97-AF65-F5344CB8AC3E}">
        <p14:creationId xmlns:p14="http://schemas.microsoft.com/office/powerpoint/2010/main" val="1603471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Panelist: Traci</a:t>
            </a:r>
          </a:p>
          <a:p>
            <a:endParaRPr lang="en-US" b="1" dirty="0"/>
          </a:p>
          <a:p>
            <a:r>
              <a:rPr lang="en-US" b="1" dirty="0"/>
              <a:t>Justin: </a:t>
            </a:r>
            <a:r>
              <a:rPr lang="en-US" sz="1200" b="1" kern="1200" dirty="0">
                <a:solidFill>
                  <a:schemeClr val="tx1"/>
                </a:solidFill>
                <a:effectLst/>
                <a:latin typeface="+mn-lt"/>
                <a:ea typeface="+mn-ea"/>
                <a:cs typeface="+mn-cs"/>
              </a:rPr>
              <a:t>&lt;&lt;Insert Poll Question&gt;&gt; </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your audience size?</a:t>
            </a:r>
          </a:p>
          <a:p>
            <a:pPr lvl="0"/>
            <a:r>
              <a:rPr lang="en-US" sz="1200" kern="1200" dirty="0">
                <a:solidFill>
                  <a:schemeClr val="tx1"/>
                </a:solidFill>
                <a:effectLst/>
                <a:latin typeface="+mn-lt"/>
                <a:ea typeface="+mn-ea"/>
                <a:cs typeface="+mn-cs"/>
              </a:rPr>
              <a:t>1 – 10 </a:t>
            </a:r>
          </a:p>
          <a:p>
            <a:pPr lvl="0"/>
            <a:r>
              <a:rPr lang="en-US" sz="1200" kern="1200" dirty="0">
                <a:solidFill>
                  <a:schemeClr val="tx1"/>
                </a:solidFill>
                <a:effectLst/>
                <a:latin typeface="+mn-lt"/>
                <a:ea typeface="+mn-ea"/>
                <a:cs typeface="+mn-cs"/>
              </a:rPr>
              <a:t>11 – 50</a:t>
            </a:r>
          </a:p>
          <a:p>
            <a:pPr lvl="0"/>
            <a:r>
              <a:rPr lang="en-US" sz="1200" kern="1200" dirty="0">
                <a:solidFill>
                  <a:schemeClr val="tx1"/>
                </a:solidFill>
                <a:effectLst/>
                <a:latin typeface="+mn-lt"/>
                <a:ea typeface="+mn-ea"/>
                <a:cs typeface="+mn-cs"/>
              </a:rPr>
              <a:t>51 – 300</a:t>
            </a:r>
          </a:p>
          <a:p>
            <a:pPr lvl="0"/>
            <a:r>
              <a:rPr lang="en-US" sz="1200" kern="1200" dirty="0">
                <a:solidFill>
                  <a:schemeClr val="tx1"/>
                </a:solidFill>
                <a:effectLst/>
                <a:latin typeface="+mn-lt"/>
                <a:ea typeface="+mn-ea"/>
                <a:cs typeface="+mn-cs"/>
              </a:rPr>
              <a:t>300+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How much latency are you currently experiencing?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Sub-45 Seconds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Sub-10 Seconds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Sub-3 Seconds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Sub-1 Second</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F64892-0039-B344-A0C3-E593D98FAD73}" type="slidenum">
              <a:rPr lang="en-US" smtClean="0"/>
              <a:t>3</a:t>
            </a:fld>
            <a:endParaRPr lang="en-US"/>
          </a:p>
        </p:txBody>
      </p:sp>
    </p:spTree>
    <p:extLst>
      <p:ext uri="{BB962C8B-B14F-4D97-AF65-F5344CB8AC3E}">
        <p14:creationId xmlns:p14="http://schemas.microsoft.com/office/powerpoint/2010/main" val="159904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Panelist: Traci</a:t>
            </a:r>
          </a:p>
        </p:txBody>
      </p:sp>
      <p:sp>
        <p:nvSpPr>
          <p:cNvPr id="4" name="Slide Number Placeholder 3"/>
          <p:cNvSpPr>
            <a:spLocks noGrp="1"/>
          </p:cNvSpPr>
          <p:nvPr>
            <p:ph type="sldNum" sz="quarter" idx="5"/>
          </p:nvPr>
        </p:nvSpPr>
        <p:spPr/>
        <p:txBody>
          <a:bodyPr/>
          <a:lstStyle/>
          <a:p>
            <a:fld id="{23F64892-0039-B344-A0C3-E593D98FAD73}" type="slidenum">
              <a:rPr lang="en-US" smtClean="0"/>
              <a:t>4</a:t>
            </a:fld>
            <a:endParaRPr lang="en-US"/>
          </a:p>
        </p:txBody>
      </p:sp>
    </p:spTree>
    <p:extLst>
      <p:ext uri="{BB962C8B-B14F-4D97-AF65-F5344CB8AC3E}">
        <p14:creationId xmlns:p14="http://schemas.microsoft.com/office/powerpoint/2010/main" val="758246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Panelist: Traci</a:t>
            </a:r>
            <a:endParaRPr lang="en-US" sz="1200" b="0" i="0" u="none" strike="noStrike" kern="1200" dirty="0">
              <a:solidFill>
                <a:schemeClr val="tx1"/>
              </a:solidFill>
              <a:effectLst/>
              <a:latin typeface="+mn-lt"/>
              <a:ea typeface="+mn-ea"/>
              <a:cs typeface="+mn-cs"/>
            </a:endParaRPr>
          </a:p>
          <a:p>
            <a:br>
              <a:rPr lang="en-US" dirty="0"/>
            </a:b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23F64892-0039-B344-A0C3-E593D98FAD73}" type="slidenum">
              <a:rPr lang="en-US" smtClean="0"/>
              <a:t>5</a:t>
            </a:fld>
            <a:endParaRPr lang="en-US"/>
          </a:p>
        </p:txBody>
      </p:sp>
    </p:spTree>
    <p:extLst>
      <p:ext uri="{BB962C8B-B14F-4D97-AF65-F5344CB8AC3E}">
        <p14:creationId xmlns:p14="http://schemas.microsoft.com/office/powerpoint/2010/main" val="422674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Panelist: Traci</a:t>
            </a:r>
            <a:endParaRPr lang="en-US" sz="1200" b="0" i="0" u="none" strike="noStrike" kern="1200" dirty="0">
              <a:solidFill>
                <a:schemeClr val="tx1"/>
              </a:solidFill>
              <a:effectLst/>
              <a:latin typeface="+mn-lt"/>
              <a:ea typeface="+mn-ea"/>
              <a:cs typeface="+mn-cs"/>
            </a:endParaRPr>
          </a:p>
          <a:p>
            <a:br>
              <a:rPr lang="en-US" dirty="0"/>
            </a:b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23F64892-0039-B344-A0C3-E593D98FAD73}" type="slidenum">
              <a:rPr lang="en-US" smtClean="0"/>
              <a:t>6</a:t>
            </a:fld>
            <a:endParaRPr lang="en-US"/>
          </a:p>
        </p:txBody>
      </p:sp>
    </p:spTree>
    <p:extLst>
      <p:ext uri="{BB962C8B-B14F-4D97-AF65-F5344CB8AC3E}">
        <p14:creationId xmlns:p14="http://schemas.microsoft.com/office/powerpoint/2010/main" val="3090802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Panelist: Robert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b="1" dirty="0"/>
              <a:t>Justin: </a:t>
            </a:r>
            <a:r>
              <a:rPr lang="en-US" sz="1200" b="1" kern="1200" dirty="0">
                <a:solidFill>
                  <a:schemeClr val="tx1"/>
                </a:solidFill>
                <a:effectLst/>
                <a:latin typeface="+mn-lt"/>
                <a:ea typeface="+mn-ea"/>
                <a:cs typeface="+mn-cs"/>
              </a:rPr>
              <a:t>&lt;&lt;Insert Poll Question&gt;&gt; </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your biggest challenge you are experiencing with live video technology?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Controlling Cost/Bandwidth Usage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Achieving Real-Time Streaming (Low Latency)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Overall Stream Quality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DRM/Security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Other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F64892-0039-B344-A0C3-E593D98FAD73}" type="slidenum">
              <a:rPr lang="en-US" smtClean="0"/>
              <a:t>7</a:t>
            </a:fld>
            <a:endParaRPr lang="en-US"/>
          </a:p>
        </p:txBody>
      </p:sp>
    </p:spTree>
    <p:extLst>
      <p:ext uri="{BB962C8B-B14F-4D97-AF65-F5344CB8AC3E}">
        <p14:creationId xmlns:p14="http://schemas.microsoft.com/office/powerpoint/2010/main" val="442820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Panelist Slide: Robert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cs typeface="Calibri"/>
              </a:rPr>
              <a:t>JUSTIN: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&lt;&lt;INSERT QUESTION&gt;&gt;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“How does Wowza's offering compare other real-time streaming platforms leveraging WebRTC?”</a:t>
            </a:r>
          </a:p>
          <a:p>
            <a:r>
              <a:rPr lang="en-US" sz="1200" i="1" kern="1200" dirty="0">
                <a:solidFill>
                  <a:schemeClr val="tx1"/>
                </a:solidFill>
                <a:effectLst/>
                <a:latin typeface="+mn-lt"/>
                <a:ea typeface="+mn-ea"/>
                <a:cs typeface="+mn-cs"/>
              </a:rPr>
              <a:t>“How do I implement a custom player?”</a:t>
            </a:r>
          </a:p>
          <a:p>
            <a:r>
              <a:rPr lang="en-US" sz="1200" i="1" kern="1200" dirty="0">
                <a:solidFill>
                  <a:schemeClr val="tx1"/>
                </a:solidFill>
                <a:effectLst/>
                <a:latin typeface="+mn-lt"/>
                <a:ea typeface="+mn-ea"/>
                <a:cs typeface="+mn-cs"/>
              </a:rPr>
              <a:t>“Do I have to use </a:t>
            </a:r>
            <a:r>
              <a:rPr lang="en-US" sz="1200" i="1" kern="1200" dirty="0" err="1">
                <a:solidFill>
                  <a:schemeClr val="tx1"/>
                </a:solidFill>
                <a:effectLst/>
                <a:latin typeface="+mn-lt"/>
                <a:ea typeface="+mn-ea"/>
                <a:cs typeface="+mn-cs"/>
              </a:rPr>
              <a:t>obs</a:t>
            </a:r>
            <a:r>
              <a:rPr lang="en-US" sz="1200" i="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cs typeface="Calibri"/>
            </a:endParaRPr>
          </a:p>
          <a:p>
            <a:endParaRPr lang="en-US" dirty="0"/>
          </a:p>
        </p:txBody>
      </p:sp>
      <p:sp>
        <p:nvSpPr>
          <p:cNvPr id="4" name="Slide Number Placeholder 3"/>
          <p:cNvSpPr>
            <a:spLocks noGrp="1"/>
          </p:cNvSpPr>
          <p:nvPr>
            <p:ph type="sldNum" sz="quarter" idx="5"/>
          </p:nvPr>
        </p:nvSpPr>
        <p:spPr/>
        <p:txBody>
          <a:bodyPr/>
          <a:lstStyle/>
          <a:p>
            <a:fld id="{23F64892-0039-B344-A0C3-E593D98FAD73}" type="slidenum">
              <a:rPr lang="en-US" smtClean="0"/>
              <a:t>8</a:t>
            </a:fld>
            <a:endParaRPr lang="en-US"/>
          </a:p>
        </p:txBody>
      </p:sp>
    </p:spTree>
    <p:extLst>
      <p:ext uri="{BB962C8B-B14F-4D97-AF65-F5344CB8AC3E}">
        <p14:creationId xmlns:p14="http://schemas.microsoft.com/office/powerpoint/2010/main" val="320292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Panelist: Robert</a:t>
            </a:r>
            <a:endParaRPr lang="en-US" sz="1200" b="0" i="0" u="none" strike="noStrike" kern="1200" dirty="0">
              <a:solidFill>
                <a:schemeClr val="tx1"/>
              </a:solidFill>
              <a:effectLst/>
              <a:latin typeface="+mn-lt"/>
              <a:ea typeface="+mn-ea"/>
              <a:cs typeface="+mn-cs"/>
            </a:endParaRPr>
          </a:p>
          <a:p>
            <a:br>
              <a:rPr lang="en-US" dirty="0"/>
            </a:b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23F64892-0039-B344-A0C3-E593D98FAD73}" type="slidenum">
              <a:rPr lang="en-US" smtClean="0"/>
              <a:t>9</a:t>
            </a:fld>
            <a:endParaRPr lang="en-US"/>
          </a:p>
        </p:txBody>
      </p:sp>
    </p:spTree>
    <p:extLst>
      <p:ext uri="{BB962C8B-B14F-4D97-AF65-F5344CB8AC3E}">
        <p14:creationId xmlns:p14="http://schemas.microsoft.com/office/powerpoint/2010/main" val="3161566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Grey">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
        <p:nvSpPr>
          <p:cNvPr id="5" name="TextBox 4"/>
          <p:cNvSpPr txBox="1"/>
          <p:nvPr userDrawn="1"/>
        </p:nvSpPr>
        <p:spPr>
          <a:xfrm>
            <a:off x="11780694" y="-584462"/>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sp>
        <p:nvSpPr>
          <p:cNvPr id="7" name="TextBox 6">
            <a:extLst>
              <a:ext uri="{FF2B5EF4-FFF2-40B4-BE49-F238E27FC236}">
                <a16:creationId xmlns:a16="http://schemas.microsoft.com/office/drawing/2014/main" id="{2D278951-36F3-784F-BEBA-680E54A812C8}"/>
              </a:ext>
            </a:extLst>
          </p:cNvPr>
          <p:cNvSpPr txBox="1"/>
          <p:nvPr userDrawn="1"/>
        </p:nvSpPr>
        <p:spPr>
          <a:xfrm>
            <a:off x="-1556955" y="2169763"/>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sp>
        <p:nvSpPr>
          <p:cNvPr id="9" name="Title 1">
            <a:extLst>
              <a:ext uri="{FF2B5EF4-FFF2-40B4-BE49-F238E27FC236}">
                <a16:creationId xmlns:a16="http://schemas.microsoft.com/office/drawing/2014/main" id="{9FB1084C-C20B-0349-986B-C2466FE592DE}"/>
              </a:ext>
            </a:extLst>
          </p:cNvPr>
          <p:cNvSpPr txBox="1">
            <a:spLocks/>
          </p:cNvSpPr>
          <p:nvPr userDrawn="1"/>
        </p:nvSpPr>
        <p:spPr>
          <a:xfrm>
            <a:off x="687600" y="3212617"/>
            <a:ext cx="8000070" cy="67484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800" b="1" kern="1200" baseline="0">
                <a:solidFill>
                  <a:schemeClr val="bg1"/>
                </a:solidFill>
                <a:latin typeface="Calibri" charset="0"/>
                <a:ea typeface="Calibri" charset="0"/>
                <a:cs typeface="Calibri" charset="0"/>
              </a:defRPr>
            </a:lvl1pPr>
          </a:lstStyle>
          <a:p>
            <a:pPr algn="l">
              <a:lnSpc>
                <a:spcPct val="100000"/>
              </a:lnSpc>
            </a:pPr>
            <a:endParaRPr lang="en-US" sz="3200" b="0" dirty="0">
              <a:solidFill>
                <a:srgbClr val="FD8600"/>
              </a:solidFill>
            </a:endParaRPr>
          </a:p>
        </p:txBody>
      </p:sp>
      <p:cxnSp>
        <p:nvCxnSpPr>
          <p:cNvPr id="10" name="Straight Connector 9"/>
          <p:cNvCxnSpPr/>
          <p:nvPr userDrawn="1"/>
        </p:nvCxnSpPr>
        <p:spPr>
          <a:xfrm>
            <a:off x="0" y="3138265"/>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1" hasCustomPrompt="1"/>
          </p:nvPr>
        </p:nvSpPr>
        <p:spPr>
          <a:xfrm>
            <a:off x="611188" y="3319463"/>
            <a:ext cx="5842000" cy="568325"/>
          </a:xfrm>
        </p:spPr>
        <p:txBody>
          <a:bodyPr vert="horz" lIns="91440" tIns="45720" rIns="91440" bIns="45720" rtlCol="0">
            <a:normAutofit/>
          </a:bodyPr>
          <a:lstStyle>
            <a:lvl1pPr marL="0" indent="0" algn="l">
              <a:lnSpc>
                <a:spcPct val="100000"/>
              </a:lnSpc>
              <a:buNone/>
              <a:defRPr lang="en-US" sz="2800" smtClean="0">
                <a:solidFill>
                  <a:schemeClr val="tx1"/>
                </a:solidFill>
              </a:defRPr>
            </a:lvl1pPr>
            <a:lvl2pPr>
              <a:defRPr lang="en-US" smtClean="0"/>
            </a:lvl2pPr>
            <a:lvl3pPr>
              <a:defRPr lang="en-US" smtClean="0"/>
            </a:lvl3pPr>
            <a:lvl4pPr>
              <a:defRPr lang="en-US" smtClean="0"/>
            </a:lvl4pPr>
            <a:lvl5pPr>
              <a:defRPr lang="en-US"/>
            </a:lvl5pPr>
          </a:lstStyle>
          <a:p>
            <a:pPr algn="l">
              <a:lnSpc>
                <a:spcPct val="100000"/>
              </a:lnSpc>
            </a:pPr>
            <a:r>
              <a:rPr lang="en-US" sz="3200" b="0" dirty="0">
                <a:solidFill>
                  <a:srgbClr val="FD8600"/>
                </a:solidFill>
              </a:rPr>
              <a:t>Subline Text</a:t>
            </a:r>
          </a:p>
        </p:txBody>
      </p:sp>
      <p:pic>
        <p:nvPicPr>
          <p:cNvPr id="16" name="Picture 15"/>
          <p:cNvPicPr>
            <a:picLocks noChangeAspect="1"/>
          </p:cNvPicPr>
          <p:nvPr userDrawn="1"/>
        </p:nvPicPr>
        <p:blipFill>
          <a:blip r:embed="rId3"/>
          <a:stretch>
            <a:fillRect/>
          </a:stretch>
        </p:blipFill>
        <p:spPr>
          <a:xfrm>
            <a:off x="8829214" y="453390"/>
            <a:ext cx="2957121" cy="859779"/>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010490"/>
            <a:ext cx="12191999" cy="2831469"/>
          </a:xfrm>
          <a:prstGeom prst="rect">
            <a:avLst/>
          </a:prstGeom>
        </p:spPr>
      </p:pic>
      <p:sp>
        <p:nvSpPr>
          <p:cNvPr id="20" name="Text Placeholder 19"/>
          <p:cNvSpPr>
            <a:spLocks noGrp="1"/>
          </p:cNvSpPr>
          <p:nvPr>
            <p:ph type="body" sz="quarter" idx="12" hasCustomPrompt="1"/>
          </p:nvPr>
        </p:nvSpPr>
        <p:spPr>
          <a:xfrm>
            <a:off x="622371" y="947877"/>
            <a:ext cx="6626225" cy="2047875"/>
          </a:xfrm>
        </p:spPr>
        <p:txBody>
          <a:bodyPr anchor="b">
            <a:normAutofit/>
          </a:bodyPr>
          <a:lstStyle>
            <a:lvl1pPr marL="0" indent="0">
              <a:lnSpc>
                <a:spcPts val="5000"/>
              </a:lnSpc>
              <a:buNone/>
              <a:defRPr sz="6600" b="0">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dirty="0"/>
              <a:t>MAIN</a:t>
            </a:r>
          </a:p>
          <a:p>
            <a:pPr lvl="0"/>
            <a:r>
              <a:rPr lang="en-US" dirty="0"/>
              <a:t>TITLE SLIDE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cons White">
    <p:bg>
      <p:bgPr>
        <a:solidFill>
          <a:schemeClr val="bg1"/>
        </a:solidFill>
        <a:effectLst/>
      </p:bgPr>
    </p:bg>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4" name="Picture 3"/>
          <p:cNvPicPr>
            <a:picLocks noChangeAspect="1"/>
          </p:cNvPicPr>
          <p:nvPr userDrawn="1"/>
        </p:nvPicPr>
        <p:blipFill>
          <a:blip r:embed="rId3"/>
          <a:stretch>
            <a:fillRect/>
          </a:stretch>
        </p:blipFill>
        <p:spPr>
          <a:xfrm>
            <a:off x="10277597" y="6188599"/>
            <a:ext cx="1572492" cy="457200"/>
          </a:xfrm>
          <a:prstGeom prst="rect">
            <a:avLst/>
          </a:prstGeom>
        </p:spPr>
      </p:pic>
      <p:sp>
        <p:nvSpPr>
          <p:cNvPr id="6"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
        <p:nvSpPr>
          <p:cNvPr id="11"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rgbClr val="596161"/>
                </a:solidFill>
              </a:defRPr>
            </a:lvl1pPr>
          </a:lstStyle>
          <a:p>
            <a:r>
              <a:rPr lang="en-US" dirty="0"/>
              <a:t>Click to edit Master title style</a:t>
            </a:r>
          </a:p>
        </p:txBody>
      </p:sp>
      <p:cxnSp>
        <p:nvCxnSpPr>
          <p:cNvPr id="12" name="Straight Connector 11"/>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20" name="Picture Placeholder 14"/>
          <p:cNvSpPr>
            <a:spLocks noGrp="1"/>
          </p:cNvSpPr>
          <p:nvPr>
            <p:ph type="pic" sz="quarter" idx="11" hasCustomPrompt="1"/>
          </p:nvPr>
        </p:nvSpPr>
        <p:spPr>
          <a:xfrm>
            <a:off x="761908" y="1787548"/>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21"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22"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23" name="Picture Placeholder 14"/>
          <p:cNvSpPr>
            <a:spLocks noGrp="1"/>
          </p:cNvSpPr>
          <p:nvPr>
            <p:ph type="pic" sz="quarter" idx="12" hasCustomPrompt="1"/>
          </p:nvPr>
        </p:nvSpPr>
        <p:spPr>
          <a:xfrm>
            <a:off x="3016683" y="1808173"/>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24"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2857444"/>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25"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3104572"/>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26" name="Picture Placeholder 14"/>
          <p:cNvSpPr>
            <a:spLocks noGrp="1"/>
          </p:cNvSpPr>
          <p:nvPr>
            <p:ph type="pic" sz="quarter" idx="13" hasCustomPrompt="1"/>
          </p:nvPr>
        </p:nvSpPr>
        <p:spPr>
          <a:xfrm>
            <a:off x="7712719" y="1787548"/>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27"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28"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29" name="Picture Placeholder 14"/>
          <p:cNvSpPr>
            <a:spLocks noGrp="1"/>
          </p:cNvSpPr>
          <p:nvPr>
            <p:ph type="pic" sz="quarter" idx="14" hasCustomPrompt="1"/>
          </p:nvPr>
        </p:nvSpPr>
        <p:spPr>
          <a:xfrm>
            <a:off x="5278904" y="1787548"/>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30"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31"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32" name="Picture Placeholder 14"/>
          <p:cNvSpPr>
            <a:spLocks noGrp="1"/>
          </p:cNvSpPr>
          <p:nvPr>
            <p:ph type="pic" sz="quarter" idx="15" hasCustomPrompt="1"/>
          </p:nvPr>
        </p:nvSpPr>
        <p:spPr>
          <a:xfrm>
            <a:off x="761908" y="3953232"/>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33"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34"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35" name="Picture Placeholder 14"/>
          <p:cNvSpPr>
            <a:spLocks noGrp="1"/>
          </p:cNvSpPr>
          <p:nvPr>
            <p:ph type="pic" sz="quarter" idx="16" hasCustomPrompt="1"/>
          </p:nvPr>
        </p:nvSpPr>
        <p:spPr>
          <a:xfrm>
            <a:off x="3016683" y="3973857"/>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36"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5023128"/>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37"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5270256"/>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38" name="Picture Placeholder 14"/>
          <p:cNvSpPr>
            <a:spLocks noGrp="1"/>
          </p:cNvSpPr>
          <p:nvPr>
            <p:ph type="pic" sz="quarter" idx="17" hasCustomPrompt="1"/>
          </p:nvPr>
        </p:nvSpPr>
        <p:spPr>
          <a:xfrm>
            <a:off x="7712719" y="3953232"/>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39"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40"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41" name="Picture Placeholder 14"/>
          <p:cNvSpPr>
            <a:spLocks noGrp="1"/>
          </p:cNvSpPr>
          <p:nvPr>
            <p:ph type="pic" sz="quarter" idx="18" hasCustomPrompt="1"/>
          </p:nvPr>
        </p:nvSpPr>
        <p:spPr>
          <a:xfrm>
            <a:off x="5278904" y="3953232"/>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42"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43"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44" name="Picture Placeholder 14"/>
          <p:cNvSpPr>
            <a:spLocks noGrp="1"/>
          </p:cNvSpPr>
          <p:nvPr>
            <p:ph type="pic" sz="quarter" idx="19" hasCustomPrompt="1"/>
          </p:nvPr>
        </p:nvSpPr>
        <p:spPr>
          <a:xfrm>
            <a:off x="9969086" y="1787548"/>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45"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46"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
        <p:nvSpPr>
          <p:cNvPr id="47" name="Picture Placeholder 14"/>
          <p:cNvSpPr>
            <a:spLocks noGrp="1"/>
          </p:cNvSpPr>
          <p:nvPr>
            <p:ph type="pic" sz="quarter" idx="20" hasCustomPrompt="1"/>
          </p:nvPr>
        </p:nvSpPr>
        <p:spPr>
          <a:xfrm>
            <a:off x="9969086" y="3953232"/>
            <a:ext cx="1062105" cy="976277"/>
          </a:xfrm>
        </p:spPr>
        <p:txBody>
          <a:bodyPr anchor="ctr">
            <a:normAutofit/>
          </a:bodyPr>
          <a:lstStyle>
            <a:lvl1pPr marL="0" indent="0" algn="ctr">
              <a:buNone/>
              <a:defRPr lang="en-US" sz="1400" kern="1200" baseline="0" dirty="0">
                <a:solidFill>
                  <a:srgbClr val="596161"/>
                </a:solidFill>
                <a:latin typeface="+mn-lt"/>
                <a:ea typeface="+mn-ea"/>
                <a:cs typeface="+mn-cs"/>
              </a:defRPr>
            </a:lvl1pPr>
          </a:lstStyle>
          <a:p>
            <a:r>
              <a:rPr lang="en-US" dirty="0"/>
              <a:t>Icon</a:t>
            </a:r>
          </a:p>
        </p:txBody>
      </p:sp>
      <p:sp>
        <p:nvSpPr>
          <p:cNvPr id="48"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solidFill>
                  <a:srgbClr val="596161"/>
                </a:solidFill>
              </a:rPr>
              <a:t>Icon Label</a:t>
            </a:r>
          </a:p>
        </p:txBody>
      </p:sp>
      <p:sp>
        <p:nvSpPr>
          <p:cNvPr id="49"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solidFill>
                  <a:srgbClr val="596161"/>
                </a:solidFill>
                <a:latin typeface="+mn-lt"/>
              </a:rPr>
              <a:t>Icon Description</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Headline Right Grey">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5" name="Straight Connector 4"/>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0" hasCustomPrompt="1"/>
          </p:nvPr>
        </p:nvSpPr>
        <p:spPr>
          <a:xfrm>
            <a:off x="8333095" y="1523999"/>
            <a:ext cx="3037655" cy="4461173"/>
          </a:xfrm>
        </p:spPr>
        <p:txBody>
          <a:bodyPr anchor="ctr">
            <a:normAutofit/>
          </a:bodyPr>
          <a:lstStyle>
            <a:lvl1pPr marL="0" indent="0">
              <a:buNone/>
              <a:defRPr sz="5400" b="1" baseline="0"/>
            </a:lvl1pPr>
          </a:lstStyle>
          <a:p>
            <a:pPr lvl="0"/>
            <a:r>
              <a:rPr lang="en-US" dirty="0"/>
              <a:t>Edit </a:t>
            </a:r>
            <a:br>
              <a:rPr lang="en-US" dirty="0"/>
            </a:br>
            <a:r>
              <a:rPr lang="en-US" dirty="0"/>
              <a:t>Bold Headline</a:t>
            </a:r>
          </a:p>
        </p:txBody>
      </p:sp>
      <p:sp>
        <p:nvSpPr>
          <p:cNvPr id="15" name="Picture Placeholder 14"/>
          <p:cNvSpPr>
            <a:spLocks noGrp="1"/>
          </p:cNvSpPr>
          <p:nvPr>
            <p:ph type="pic" sz="quarter" idx="11"/>
          </p:nvPr>
        </p:nvSpPr>
        <p:spPr>
          <a:xfrm>
            <a:off x="493775" y="1523999"/>
            <a:ext cx="7608006" cy="4463845"/>
          </a:xfrm>
        </p:spPr>
        <p:txBody>
          <a:bodyPr anchor="ctr"/>
          <a:lstStyle>
            <a:lvl1pPr marL="0" indent="0" algn="ctr">
              <a:buNone/>
              <a:defRPr/>
            </a:lvl1p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 Headline Right Whit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33549"/>
          <a:stretch/>
        </p:blipFill>
        <p:spPr>
          <a:xfrm>
            <a:off x="0" y="0"/>
            <a:ext cx="8101781" cy="6859428"/>
          </a:xfrm>
          <a:prstGeom prst="rect">
            <a:avLst/>
          </a:prstGeom>
        </p:spPr>
      </p:pic>
      <p:sp>
        <p:nvSpPr>
          <p:cNvPr id="17"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rgbClr val="596161"/>
                </a:solidFill>
              </a:defRPr>
            </a:lvl1pPr>
          </a:lstStyle>
          <a:p>
            <a:r>
              <a:rPr lang="en-US" dirty="0"/>
              <a:t>Click to edit Master title style</a:t>
            </a:r>
          </a:p>
        </p:txBody>
      </p:sp>
      <p:cxnSp>
        <p:nvCxnSpPr>
          <p:cNvPr id="18" name="Straight Connector 17"/>
          <p:cNvCxnSpPr/>
          <p:nvPr userDrawn="1"/>
        </p:nvCxnSpPr>
        <p:spPr>
          <a:xfrm>
            <a:off x="0" y="1012724"/>
            <a:ext cx="8101781"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9" name="Text Placeholder 10"/>
          <p:cNvSpPr>
            <a:spLocks noGrp="1"/>
          </p:cNvSpPr>
          <p:nvPr>
            <p:ph type="body" sz="quarter" idx="10" hasCustomPrompt="1"/>
          </p:nvPr>
        </p:nvSpPr>
        <p:spPr>
          <a:xfrm>
            <a:off x="8319541" y="1523999"/>
            <a:ext cx="3238017" cy="4461173"/>
          </a:xfrm>
        </p:spPr>
        <p:txBody>
          <a:bodyPr anchor="ctr">
            <a:normAutofit/>
          </a:bodyPr>
          <a:lstStyle>
            <a:lvl1pPr marL="0" indent="0">
              <a:buNone/>
              <a:defRPr sz="5400" b="1" baseline="0">
                <a:solidFill>
                  <a:srgbClr val="FD8600"/>
                </a:solidFill>
              </a:defRPr>
            </a:lvl1pPr>
          </a:lstStyle>
          <a:p>
            <a:pPr lvl="0"/>
            <a:r>
              <a:rPr lang="en-US" dirty="0"/>
              <a:t>Edit </a:t>
            </a:r>
            <a:br>
              <a:rPr lang="en-US" dirty="0"/>
            </a:br>
            <a:r>
              <a:rPr lang="en-US" dirty="0"/>
              <a:t>Bold Headline</a:t>
            </a:r>
          </a:p>
        </p:txBody>
      </p:sp>
      <p:sp>
        <p:nvSpPr>
          <p:cNvPr id="20" name="Picture Placeholder 14"/>
          <p:cNvSpPr>
            <a:spLocks noGrp="1"/>
          </p:cNvSpPr>
          <p:nvPr>
            <p:ph type="pic" sz="quarter" idx="11"/>
          </p:nvPr>
        </p:nvSpPr>
        <p:spPr>
          <a:xfrm>
            <a:off x="493775" y="1523999"/>
            <a:ext cx="7226159" cy="4463845"/>
          </a:xfrm>
        </p:spPr>
        <p:txBody>
          <a:bodyPr anchor="ctr"/>
          <a:lstStyle>
            <a:lvl1pPr marL="0" indent="0" algn="ctr">
              <a:buNone/>
              <a:defRPr>
                <a:solidFill>
                  <a:srgbClr val="596161"/>
                </a:solidFill>
              </a:defRPr>
            </a:lvl1pPr>
          </a:lstStyle>
          <a:p>
            <a:endParaRPr lang="en-US" dirty="0"/>
          </a:p>
        </p:txBody>
      </p:sp>
      <p:sp>
        <p:nvSpPr>
          <p:cNvPr id="25"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range Call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91997" cy="6859426"/>
          </a:xfrm>
          <a:prstGeom prst="rect">
            <a:avLst/>
          </a:prstGeom>
        </p:spPr>
      </p:pic>
      <p:sp>
        <p:nvSpPr>
          <p:cNvPr id="10"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lumMod val="65000"/>
                  </a:schemeClr>
                </a:solidFill>
                <a:latin typeface="Arial" charset="0"/>
                <a:ea typeface="Arial" charset="0"/>
                <a:cs typeface="Arial" charset="0"/>
              </a:rPr>
              <a:t>© 2021 </a:t>
            </a:r>
            <a:r>
              <a:rPr lang="en-US" sz="900" dirty="0" err="1">
                <a:solidFill>
                  <a:schemeClr val="bg1">
                    <a:lumMod val="65000"/>
                  </a:schemeClr>
                </a:solidFill>
                <a:latin typeface="Arial" charset="0"/>
                <a:ea typeface="Arial" charset="0"/>
                <a:cs typeface="Arial" charset="0"/>
              </a:rPr>
              <a:t>Wowza</a:t>
            </a:r>
            <a:r>
              <a:rPr lang="en-US" sz="900" dirty="0">
                <a:solidFill>
                  <a:schemeClr val="bg1">
                    <a:lumMod val="65000"/>
                  </a:schemeClr>
                </a:solidFill>
                <a:latin typeface="Arial" charset="0"/>
                <a:ea typeface="Arial" charset="0"/>
                <a:cs typeface="Arial" charset="0"/>
              </a:rPr>
              <a:t> Media Systems, LLC. All rights reserved. Confidential &amp; Proprietary.</a:t>
            </a:r>
          </a:p>
        </p:txBody>
      </p:sp>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736219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1" name="Straight Connector 10"/>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5" name="Text Placeholder 10"/>
          <p:cNvSpPr>
            <a:spLocks noGrp="1"/>
          </p:cNvSpPr>
          <p:nvPr>
            <p:ph type="body" sz="quarter" idx="11"/>
          </p:nvPr>
        </p:nvSpPr>
        <p:spPr>
          <a:xfrm>
            <a:off x="493777" y="1652588"/>
            <a:ext cx="7362198" cy="38036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0" hasCustomPrompt="1"/>
          </p:nvPr>
        </p:nvSpPr>
        <p:spPr>
          <a:xfrm>
            <a:off x="8319541" y="1523999"/>
            <a:ext cx="3238017" cy="4461173"/>
          </a:xfrm>
        </p:spPr>
        <p:txBody>
          <a:bodyPr anchor="ctr">
            <a:normAutofit/>
          </a:bodyPr>
          <a:lstStyle>
            <a:lvl1pPr marL="0" indent="0">
              <a:buNone/>
              <a:defRPr sz="5400" b="1" baseline="0">
                <a:solidFill>
                  <a:schemeClr val="bg1"/>
                </a:solidFill>
              </a:defRPr>
            </a:lvl1pPr>
          </a:lstStyle>
          <a:p>
            <a:pPr lvl="0"/>
            <a:r>
              <a:rPr lang="en-US" dirty="0"/>
              <a:t>Edit </a:t>
            </a:r>
            <a:br>
              <a:rPr lang="en-US" dirty="0"/>
            </a:br>
            <a:r>
              <a:rPr lang="en-US" dirty="0"/>
              <a:t>Bold Headline</a:t>
            </a:r>
          </a:p>
        </p:txBody>
      </p:sp>
      <p:pic>
        <p:nvPicPr>
          <p:cNvPr id="12" name="Picture 11"/>
          <p:cNvPicPr>
            <a:picLocks noChangeAspect="1"/>
          </p:cNvPicPr>
          <p:nvPr userDrawn="1"/>
        </p:nvPicPr>
        <p:blipFill>
          <a:blip r:embed="rId3"/>
          <a:stretch>
            <a:fillRect/>
          </a:stretch>
        </p:blipFill>
        <p:spPr>
          <a:xfrm>
            <a:off x="10281317" y="6192316"/>
            <a:ext cx="1572492" cy="457200"/>
          </a:xfrm>
          <a:prstGeom prst="rect">
            <a:avLst/>
          </a:prstGeom>
        </p:spPr>
      </p:pic>
    </p:spTree>
    <p:extLst>
      <p:ext uri="{BB962C8B-B14F-4D97-AF65-F5344CB8AC3E}">
        <p14:creationId xmlns:p14="http://schemas.microsoft.com/office/powerpoint/2010/main" val="357670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ld Dat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3E17-A189-5B48-88C9-89B041CE8406}"/>
              </a:ext>
            </a:extLst>
          </p:cNvPr>
          <p:cNvSpPr>
            <a:spLocks noGrp="1"/>
          </p:cNvSpPr>
          <p:nvPr>
            <p:ph type="title" hasCustomPrompt="1"/>
          </p:nvPr>
        </p:nvSpPr>
        <p:spPr>
          <a:xfrm>
            <a:off x="486155" y="2398397"/>
            <a:ext cx="11219688" cy="1069848"/>
          </a:xfrm>
        </p:spPr>
        <p:txBody>
          <a:bodyPr anchor="ctr">
            <a:noAutofit/>
          </a:bodyPr>
          <a:lstStyle>
            <a:lvl1pPr algn="ctr">
              <a:defRPr lang="en-US" sz="8800" b="1" kern="1200" baseline="0" dirty="0">
                <a:solidFill>
                  <a:srgbClr val="FD8600"/>
                </a:solidFill>
                <a:latin typeface="+mj-lt"/>
                <a:ea typeface="+mj-ea"/>
                <a:cs typeface="+mj-cs"/>
              </a:defRPr>
            </a:lvl1pPr>
          </a:lstStyle>
          <a:p>
            <a:r>
              <a:rPr lang="en-US" dirty="0"/>
              <a:t>Add Bold Data</a:t>
            </a:r>
          </a:p>
        </p:txBody>
      </p:sp>
      <p:sp>
        <p:nvSpPr>
          <p:cNvPr id="10" name="Text Placeholder 9"/>
          <p:cNvSpPr>
            <a:spLocks noGrp="1"/>
          </p:cNvSpPr>
          <p:nvPr>
            <p:ph type="body" sz="quarter" idx="10" hasCustomPrompt="1"/>
          </p:nvPr>
        </p:nvSpPr>
        <p:spPr>
          <a:xfrm>
            <a:off x="485775" y="3618474"/>
            <a:ext cx="11220450" cy="776288"/>
          </a:xfrm>
        </p:spPr>
        <p:txBody>
          <a:bodyPr/>
          <a:lstStyle>
            <a:lvl1pPr marL="0" indent="0" algn="ctr">
              <a:buNone/>
              <a:defRPr sz="2800"/>
            </a:lvl1pPr>
            <a:lvl2pPr marL="457200" indent="0" algn="ctr">
              <a:buNone/>
              <a:defRPr/>
            </a:lvl2pPr>
            <a:lvl3pPr marL="914400" indent="0" algn="ctr">
              <a:buNone/>
              <a:defRPr/>
            </a:lvl3pPr>
            <a:lvl4pPr marL="1371600" indent="0" algn="ctr">
              <a:buNone/>
              <a:defRPr/>
            </a:lvl4pPr>
            <a:lvl5pPr marL="1828800" indent="0" algn="ctr">
              <a:buNone/>
              <a:defRPr/>
            </a:lvl5pPr>
          </a:lstStyle>
          <a:p>
            <a:r>
              <a:rPr lang="en-US" sz="2400" b="0" dirty="0">
                <a:solidFill>
                  <a:schemeClr val="bg1"/>
                </a:solidFill>
              </a:rPr>
              <a:t>Data Label and</a:t>
            </a:r>
            <a:r>
              <a:rPr lang="en-US" sz="2400" b="0" baseline="0" dirty="0">
                <a:solidFill>
                  <a:schemeClr val="bg1"/>
                </a:solidFill>
              </a:rPr>
              <a:t> Additional Info</a:t>
            </a:r>
            <a:endParaRPr lang="en-US" sz="2400" b="0" dirty="0">
              <a:solidFill>
                <a:schemeClr val="bg1"/>
              </a:solidFill>
            </a:endParaRPr>
          </a:p>
        </p:txBody>
      </p:sp>
    </p:spTree>
    <p:extLst>
      <p:ext uri="{BB962C8B-B14F-4D97-AF65-F5344CB8AC3E}">
        <p14:creationId xmlns:p14="http://schemas.microsoft.com/office/powerpoint/2010/main" val="3331537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Image Grey">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0" name="Straight Connector 9"/>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1" name="Picture Placeholder 14"/>
          <p:cNvSpPr>
            <a:spLocks noGrp="1"/>
          </p:cNvSpPr>
          <p:nvPr>
            <p:ph type="pic" sz="quarter" idx="11"/>
          </p:nvPr>
        </p:nvSpPr>
        <p:spPr>
          <a:xfrm>
            <a:off x="493774" y="1523999"/>
            <a:ext cx="11219689" cy="4463845"/>
          </a:xfrm>
        </p:spPr>
        <p:txBody>
          <a:bodyPr anchor="ctr"/>
          <a:lstStyle>
            <a:lvl1pPr marL="0" indent="0" algn="ctr">
              <a:buNone/>
              <a:defRPr/>
            </a:lvl1pPr>
          </a:lstStyle>
          <a:p>
            <a:endParaRPr lang="en-US" dirty="0"/>
          </a:p>
        </p:txBody>
      </p:sp>
      <p:pic>
        <p:nvPicPr>
          <p:cNvPr id="12" name="Picture 11"/>
          <p:cNvPicPr>
            <a:picLocks noChangeAspect="1"/>
          </p:cNvPicPr>
          <p:nvPr userDrawn="1"/>
        </p:nvPicPr>
        <p:blipFill>
          <a:blip r:embed="rId2"/>
          <a:stretch>
            <a:fillRect/>
          </a:stretch>
        </p:blipFill>
        <p:spPr>
          <a:xfrm>
            <a:off x="10277597" y="6188599"/>
            <a:ext cx="1572492" cy="4572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chnical Slide">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8" name="Straight Connector 17"/>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10277597" y="6188599"/>
            <a:ext cx="1572492" cy="457200"/>
          </a:xfrm>
          <a:prstGeom prst="rect">
            <a:avLst/>
          </a:prstGeom>
        </p:spPr>
      </p:pic>
      <p:sp>
        <p:nvSpPr>
          <p:cNvPr id="6" name="Text Placeholder 10"/>
          <p:cNvSpPr>
            <a:spLocks noGrp="1"/>
          </p:cNvSpPr>
          <p:nvPr>
            <p:ph type="body" sz="quarter" idx="11"/>
          </p:nvPr>
        </p:nvSpPr>
        <p:spPr>
          <a:xfrm>
            <a:off x="493777" y="1652588"/>
            <a:ext cx="6386708" cy="4141110"/>
          </a:xfrm>
        </p:spPr>
        <p:txBody>
          <a:bodyPr/>
          <a:lstStyle>
            <a:lvl1pPr marL="0" indent="0">
              <a:buNone/>
              <a:defRPr sz="2400" b="1"/>
            </a:lvl1pPr>
            <a:lvl2pPr>
              <a:defRPr sz="16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10" name="Picture Placeholder 14"/>
          <p:cNvSpPr>
            <a:spLocks noGrp="1"/>
          </p:cNvSpPr>
          <p:nvPr>
            <p:ph type="pic" sz="quarter" idx="12"/>
          </p:nvPr>
        </p:nvSpPr>
        <p:spPr>
          <a:xfrm>
            <a:off x="7261386" y="1652588"/>
            <a:ext cx="4452078" cy="4141110"/>
          </a:xfrm>
        </p:spPr>
        <p:txBody>
          <a:bodyPr anchor="ctr"/>
          <a:lstStyle>
            <a:lvl1pPr marL="0" indent="0" algn="ctr">
              <a:buNone/>
              <a:defRPr>
                <a:solidFill>
                  <a:srgbClr val="596161"/>
                </a:solidFill>
              </a:defRPr>
            </a:lvl1p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Blank White">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
        <p:nvSpPr>
          <p:cNvPr id="17"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rgbClr val="596161"/>
                </a:solidFill>
              </a:defRPr>
            </a:lvl1pPr>
          </a:lstStyle>
          <a:p>
            <a:r>
              <a:rPr lang="en-US" dirty="0"/>
              <a:t>Click to edit Master title style</a:t>
            </a:r>
          </a:p>
        </p:txBody>
      </p:sp>
      <p:cxnSp>
        <p:nvCxnSpPr>
          <p:cNvPr id="18" name="Straight Connector 17"/>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3"/>
          <a:stretch>
            <a:fillRect/>
          </a:stretch>
        </p:blipFill>
        <p:spPr>
          <a:xfrm>
            <a:off x="10277597" y="6188599"/>
            <a:ext cx="1572492" cy="457200"/>
          </a:xfrm>
          <a:prstGeom prst="rect">
            <a:avLst/>
          </a:prstGeom>
        </p:spPr>
      </p:pic>
      <p:sp>
        <p:nvSpPr>
          <p:cNvPr id="8"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Blank Grey">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8" name="Straight Connector 17"/>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10277597" y="6188599"/>
            <a:ext cx="1572492" cy="457200"/>
          </a:xfrm>
          <a:prstGeom prst="rect">
            <a:avLst/>
          </a:prstGeom>
        </p:spPr>
      </p:pic>
      <p:sp>
        <p:nvSpPr>
          <p:cNvPr id="8"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Whit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277597" y="6188599"/>
            <a:ext cx="1572492" cy="457200"/>
          </a:xfrm>
          <a:prstGeom prst="rect">
            <a:avLst/>
          </a:prstGeom>
        </p:spPr>
      </p:pic>
      <p:sp>
        <p:nvSpPr>
          <p:cNvPr id="8"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pic>
        <p:nvPicPr>
          <p:cNvPr id="6" name="Picture 5"/>
          <p:cNvPicPr>
            <a:picLocks noChangeAspect="1"/>
          </p:cNvPicPr>
          <p:nvPr userDrawn="1"/>
        </p:nvPicPr>
        <p:blipFill>
          <a:blip r:embed="rId3">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a:noFill/>
        </p:spPr>
      </p:pic>
      <p:sp>
        <p:nvSpPr>
          <p:cNvPr id="9"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rgbClr val="596161"/>
                </a:solidFill>
              </a:defRPr>
            </a:lvl1pPr>
          </a:lstStyle>
          <a:p>
            <a:r>
              <a:rPr lang="en-US" dirty="0"/>
              <a:t>Click to edit Master title style</a:t>
            </a:r>
          </a:p>
        </p:txBody>
      </p:sp>
      <p:cxnSp>
        <p:nvCxnSpPr>
          <p:cNvPr id="10" name="Straight Connector 9"/>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Gre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56"/>
            <a:ext cx="12192000" cy="6854429"/>
          </a:xfrm>
          <a:prstGeom prst="rect">
            <a:avLst/>
          </a:prstGeom>
        </p:spPr>
      </p:pic>
      <p:sp>
        <p:nvSpPr>
          <p:cNvPr id="5" name="TextBox 4"/>
          <p:cNvSpPr txBox="1"/>
          <p:nvPr userDrawn="1"/>
        </p:nvSpPr>
        <p:spPr>
          <a:xfrm>
            <a:off x="11780694" y="-584462"/>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pic>
        <p:nvPicPr>
          <p:cNvPr id="6" name="Picture 5"/>
          <p:cNvPicPr>
            <a:picLocks noChangeAspect="1"/>
          </p:cNvPicPr>
          <p:nvPr userDrawn="1"/>
        </p:nvPicPr>
        <p:blipFill>
          <a:blip r:embed="rId3"/>
          <a:stretch>
            <a:fillRect/>
          </a:stretch>
        </p:blipFill>
        <p:spPr>
          <a:xfrm>
            <a:off x="8829214" y="453390"/>
            <a:ext cx="2951480" cy="859779"/>
          </a:xfrm>
          <a:prstGeom prst="rect">
            <a:avLst/>
          </a:prstGeom>
        </p:spPr>
      </p:pic>
      <p:sp>
        <p:nvSpPr>
          <p:cNvPr id="7" name="TextBox 6">
            <a:extLst>
              <a:ext uri="{FF2B5EF4-FFF2-40B4-BE49-F238E27FC236}">
                <a16:creationId xmlns:a16="http://schemas.microsoft.com/office/drawing/2014/main" id="{2D278951-36F3-784F-BEBA-680E54A812C8}"/>
              </a:ext>
            </a:extLst>
          </p:cNvPr>
          <p:cNvSpPr txBox="1"/>
          <p:nvPr userDrawn="1"/>
        </p:nvSpPr>
        <p:spPr>
          <a:xfrm>
            <a:off x="-1556955" y="2169763"/>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sp>
        <p:nvSpPr>
          <p:cNvPr id="9" name="Title 1">
            <a:extLst>
              <a:ext uri="{FF2B5EF4-FFF2-40B4-BE49-F238E27FC236}">
                <a16:creationId xmlns:a16="http://schemas.microsoft.com/office/drawing/2014/main" id="{9FB1084C-C20B-0349-986B-C2466FE592DE}"/>
              </a:ext>
            </a:extLst>
          </p:cNvPr>
          <p:cNvSpPr txBox="1">
            <a:spLocks/>
          </p:cNvSpPr>
          <p:nvPr userDrawn="1"/>
        </p:nvSpPr>
        <p:spPr>
          <a:xfrm>
            <a:off x="687600" y="3212617"/>
            <a:ext cx="8000070" cy="67484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4800" b="1" kern="1200" baseline="0">
                <a:solidFill>
                  <a:schemeClr val="bg1"/>
                </a:solidFill>
                <a:latin typeface="Calibri" charset="0"/>
                <a:ea typeface="Calibri" charset="0"/>
                <a:cs typeface="Calibri" charset="0"/>
              </a:defRPr>
            </a:lvl1pPr>
          </a:lstStyle>
          <a:p>
            <a:pPr algn="l">
              <a:lnSpc>
                <a:spcPct val="100000"/>
              </a:lnSpc>
            </a:pPr>
            <a:endParaRPr lang="en-US" sz="3200" b="0" dirty="0">
              <a:solidFill>
                <a:srgbClr val="FD8600"/>
              </a:solidFill>
            </a:endParaRPr>
          </a:p>
        </p:txBody>
      </p:sp>
      <p:cxnSp>
        <p:nvCxnSpPr>
          <p:cNvPr id="10" name="Straight Connector 9"/>
          <p:cNvCxnSpPr/>
          <p:nvPr userDrawn="1"/>
        </p:nvCxnSpPr>
        <p:spPr>
          <a:xfrm>
            <a:off x="0" y="3138265"/>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1" hasCustomPrompt="1"/>
          </p:nvPr>
        </p:nvSpPr>
        <p:spPr>
          <a:xfrm>
            <a:off x="611188" y="3319463"/>
            <a:ext cx="5842000" cy="568325"/>
          </a:xfrm>
        </p:spPr>
        <p:txBody>
          <a:bodyPr vert="horz" lIns="91440" tIns="45720" rIns="91440" bIns="45720" rtlCol="0">
            <a:normAutofit/>
          </a:bodyPr>
          <a:lstStyle>
            <a:lvl1pPr marL="0" indent="0" algn="l">
              <a:lnSpc>
                <a:spcPct val="100000"/>
              </a:lnSpc>
              <a:buNone/>
              <a:defRPr lang="en-US" sz="3200" b="0" kern="1200" baseline="0" dirty="0" smtClean="0">
                <a:solidFill>
                  <a:schemeClr val="tx1"/>
                </a:solidFill>
                <a:latin typeface="+mn-lt"/>
                <a:ea typeface="+mn-ea"/>
                <a:cs typeface="+mn-cs"/>
              </a:defRPr>
            </a:lvl1pPr>
            <a:lvl2pPr>
              <a:defRPr lang="en-US" smtClean="0"/>
            </a:lvl2pPr>
            <a:lvl3pPr>
              <a:defRPr lang="en-US" smtClean="0"/>
            </a:lvl3pPr>
            <a:lvl4pPr>
              <a:defRPr lang="en-US" smtClean="0"/>
            </a:lvl4pPr>
            <a:lvl5pPr>
              <a:defRPr lang="en-US"/>
            </a:lvl5pPr>
          </a:lstStyle>
          <a:p>
            <a:pPr algn="l">
              <a:lnSpc>
                <a:spcPct val="100000"/>
              </a:lnSpc>
            </a:pPr>
            <a:r>
              <a:rPr lang="en-US" sz="3200" b="0" dirty="0">
                <a:solidFill>
                  <a:srgbClr val="FD8600"/>
                </a:solidFill>
              </a:rPr>
              <a:t>Subline Text</a:t>
            </a:r>
          </a:p>
        </p:txBody>
      </p:sp>
      <p:sp>
        <p:nvSpPr>
          <p:cNvPr id="3" name="Text Placeholder 2"/>
          <p:cNvSpPr>
            <a:spLocks noGrp="1"/>
          </p:cNvSpPr>
          <p:nvPr>
            <p:ph type="body" sz="quarter" idx="12" hasCustomPrompt="1"/>
          </p:nvPr>
        </p:nvSpPr>
        <p:spPr>
          <a:xfrm>
            <a:off x="611188" y="1252538"/>
            <a:ext cx="6789737" cy="1716087"/>
          </a:xfrm>
        </p:spPr>
        <p:txBody>
          <a:bodyPr vert="horz" lIns="91440" tIns="45720" rIns="91440" bIns="45720" rtlCol="0" anchor="b">
            <a:noAutofit/>
          </a:bodyPr>
          <a:lstStyle>
            <a:lvl1pPr marL="0" indent="0">
              <a:lnSpc>
                <a:spcPts val="5000"/>
              </a:lnSpc>
              <a:buNone/>
              <a:defRPr lang="en-US" sz="6600" b="0" smtClean="0"/>
            </a:lvl1pPr>
            <a:lvl2pPr marL="457200" indent="0">
              <a:buNone/>
              <a:defRPr lang="en-US" smtClean="0"/>
            </a:lvl2pPr>
            <a:lvl3pPr marL="914400" indent="0">
              <a:buNone/>
              <a:defRPr lang="en-US" smtClean="0"/>
            </a:lvl3pPr>
            <a:lvl4pPr marL="1371600" indent="0">
              <a:buNone/>
              <a:defRPr lang="en-US" smtClean="0"/>
            </a:lvl4pPr>
            <a:lvl5pPr marL="1828800" indent="0">
              <a:buNone/>
              <a:defRPr lang="en-US"/>
            </a:lvl5pPr>
          </a:lstStyle>
          <a:p>
            <a:pPr lvl="0"/>
            <a:r>
              <a:rPr lang="en-US" dirty="0"/>
              <a:t>MAIN</a:t>
            </a:r>
          </a:p>
          <a:p>
            <a:pPr lvl="0"/>
            <a:r>
              <a:rPr lang="en-US" dirty="0"/>
              <a:t>TITLE SLIDE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hite, No Upper +">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277597" y="6188599"/>
            <a:ext cx="1572492" cy="457200"/>
          </a:xfrm>
          <a:prstGeom prst="rect">
            <a:avLst/>
          </a:prstGeom>
        </p:spPr>
      </p:pic>
      <p:sp>
        <p:nvSpPr>
          <p:cNvPr id="8"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pic>
        <p:nvPicPr>
          <p:cNvPr id="9" name="Picture 8"/>
          <p:cNvPicPr>
            <a:picLocks noChangeAspect="1"/>
          </p:cNvPicPr>
          <p:nvPr userDrawn="1"/>
        </p:nvPicPr>
        <p:blipFill rotWithShape="1">
          <a:blip r:embed="rId3">
            <a:duotone>
              <a:prstClr val="black"/>
              <a:schemeClr val="tx2">
                <a:tint val="45000"/>
                <a:satMod val="400000"/>
              </a:schemeClr>
            </a:duotone>
            <a:alphaModFix amt="22000"/>
            <a:extLst>
              <a:ext uri="{28A0092B-C50C-407E-A947-70E740481C1C}">
                <a14:useLocalDpi xmlns:a14="http://schemas.microsoft.com/office/drawing/2010/main" val="0"/>
              </a:ext>
            </a:extLst>
          </a:blip>
          <a:srcRect t="41481"/>
          <a:stretch/>
        </p:blipFill>
        <p:spPr>
          <a:xfrm>
            <a:off x="0" y="2844800"/>
            <a:ext cx="12189460" cy="40132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277597" y="6188599"/>
            <a:ext cx="1572492" cy="457200"/>
          </a:xfrm>
          <a:prstGeom prst="rect">
            <a:avLst/>
          </a:prstGeom>
        </p:spPr>
      </p:pic>
      <p:sp>
        <p:nvSpPr>
          <p:cNvPr id="8"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
        <p:nvSpPr>
          <p:cNvPr id="2" name="Rectangle 1"/>
          <p:cNvSpPr/>
          <p:nvPr userDrawn="1"/>
        </p:nvSpPr>
        <p:spPr>
          <a:xfrm>
            <a:off x="0" y="0"/>
            <a:ext cx="12192000" cy="3011714"/>
          </a:xfrm>
          <a:prstGeom prst="rect">
            <a:avLst/>
          </a:prstGeom>
          <a:solidFill>
            <a:srgbClr val="434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Grey, No Upper +">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pic>
        <p:nvPicPr>
          <p:cNvPr id="15" name="Picture 14"/>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t="48042"/>
          <a:stretch/>
        </p:blipFill>
        <p:spPr>
          <a:xfrm>
            <a:off x="0" y="3294743"/>
            <a:ext cx="12189460" cy="3563257"/>
          </a:xfrm>
          <a:prstGeom prst="rect">
            <a:avLst/>
          </a:prstGeom>
        </p:spPr>
      </p:pic>
      <p:pic>
        <p:nvPicPr>
          <p:cNvPr id="16" name="Picture 15"/>
          <p:cNvPicPr>
            <a:picLocks noChangeAspect="1"/>
          </p:cNvPicPr>
          <p:nvPr userDrawn="1"/>
        </p:nvPicPr>
        <p:blipFill>
          <a:blip r:embed="rId3"/>
          <a:stretch>
            <a:fillRect/>
          </a:stretch>
        </p:blipFill>
        <p:spPr>
          <a:xfrm>
            <a:off x="10277597" y="6188599"/>
            <a:ext cx="1572492" cy="457200"/>
          </a:xfrm>
          <a:prstGeom prst="rect">
            <a:avLst/>
          </a:prstGeom>
        </p:spPr>
      </p:pic>
      <p:sp>
        <p:nvSpPr>
          <p:cNvPr id="19"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20" name="Straight Connector 19"/>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WSE Blue">
    <p:bg>
      <p:bgPr>
        <a:solidFill>
          <a:schemeClr val="accent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6"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7" name="Straight Connector 6"/>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SC Blu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5"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6" name="Straight Connector 5"/>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urple">
    <p:bg>
      <p:bgPr>
        <a:solidFill>
          <a:srgbClr val="7030A0"/>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5"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6" name="Straight Connector 5"/>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p:bg>
      <p:bgPr>
        <a:gradFill>
          <a:gsLst>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0" name="Picture 9"/>
          <p:cNvPicPr>
            <a:picLocks noChangeAspect="1"/>
          </p:cNvPicPr>
          <p:nvPr userDrawn="1"/>
        </p:nvPicPr>
        <p:blipFill>
          <a:blip r:embed="rId3"/>
          <a:stretch>
            <a:fillRect/>
          </a:stretch>
        </p:blipFill>
        <p:spPr>
          <a:xfrm>
            <a:off x="10281317" y="6192316"/>
            <a:ext cx="1572492" cy="457200"/>
          </a:xfrm>
          <a:prstGeom prst="rect">
            <a:avLst/>
          </a:prstGeom>
        </p:spPr>
      </p:pic>
      <p:sp>
        <p:nvSpPr>
          <p:cNvPr id="13"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14"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5" name="Straight Connector 14"/>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urple Blue Gradient">
    <p:bg>
      <p:bgPr>
        <a:gradFill flip="none" rotWithShape="1">
          <a:gsLst>
            <a:gs pos="0">
              <a:srgbClr val="7030A0"/>
            </a:gs>
            <a:gs pos="100000">
              <a:schemeClr val="accent2"/>
            </a:gs>
          </a:gsLst>
          <a:lin ang="2700000" scaled="1"/>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16"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19" name="Straight Connector 18"/>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urple Orange">
    <p:bg>
      <p:bgPr>
        <a:gradFill flip="none" rotWithShape="1">
          <a:gsLst>
            <a:gs pos="12000">
              <a:srgbClr val="7030A0"/>
            </a:gs>
            <a:gs pos="94000">
              <a:schemeClr val="tx1"/>
            </a:gs>
          </a:gsLst>
          <a:lin ang="2700000" scaled="1"/>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
        <p:nvSpPr>
          <p:cNvPr id="5"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6" name="Straight Connector 5"/>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WSE Blue">
    <p:bg>
      <p:bgPr>
        <a:solidFill>
          <a:schemeClr val="accent2"/>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55EA-B0C1-7D47-B836-ED5FE69AD5BD}"/>
              </a:ext>
            </a:extLst>
          </p:cNvPr>
          <p:cNvSpPr>
            <a:spLocks noGrp="1"/>
          </p:cNvSpPr>
          <p:nvPr>
            <p:ph type="ctrTitle"/>
          </p:nvPr>
        </p:nvSpPr>
        <p:spPr>
          <a:xfrm>
            <a:off x="1524000" y="1122363"/>
            <a:ext cx="9144000" cy="2387600"/>
          </a:xfrm>
        </p:spPr>
        <p:txBody>
          <a:bodyPr anchor="b">
            <a:normAutofit/>
          </a:bodyPr>
          <a:lstStyle>
            <a:lvl1pPr algn="ctr">
              <a:defRPr sz="4800" b="1">
                <a:solidFill>
                  <a:schemeClr val="bg1"/>
                </a:solidFill>
                <a:latin typeface="Calibri" charset="0"/>
                <a:ea typeface="Calibri" charset="0"/>
                <a:cs typeface="Calibri" charset="0"/>
              </a:defRPr>
            </a:lvl1pPr>
          </a:lstStyle>
          <a:p>
            <a:r>
              <a:rPr lang="en-US" dirty="0"/>
              <a:t>Click to edit Master title style</a:t>
            </a:r>
          </a:p>
        </p:txBody>
      </p:sp>
      <p:sp>
        <p:nvSpPr>
          <p:cNvPr id="3" name="Subtitle 2">
            <a:extLst>
              <a:ext uri="{FF2B5EF4-FFF2-40B4-BE49-F238E27FC236}">
                <a16:creationId xmlns:a16="http://schemas.microsoft.com/office/drawing/2014/main" id="{A110FD6A-A916-564B-8C3A-C2C2FB874808}"/>
              </a:ext>
            </a:extLst>
          </p:cNvPr>
          <p:cNvSpPr>
            <a:spLocks noGrp="1"/>
          </p:cNvSpPr>
          <p:nvPr>
            <p:ph type="subTitle" idx="1"/>
          </p:nvPr>
        </p:nvSpPr>
        <p:spPr>
          <a:xfrm>
            <a:off x="1524000" y="3602038"/>
            <a:ext cx="9144000" cy="1655762"/>
          </a:xfrm>
        </p:spPr>
        <p:txBody>
          <a:bodyPr>
            <a:normAutofit/>
          </a:bodyPr>
          <a:lstStyle>
            <a:lvl1pPr marL="0" indent="0" algn="ctr">
              <a:buNone/>
              <a:defRPr sz="3200" b="0" baseline="0">
                <a:solidFill>
                  <a:schemeClr val="tx1"/>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154552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WSC Blu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Purple">
    <p:bg>
      <p:bgPr>
        <a:solidFill>
          <a:srgbClr val="7030A0"/>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Blue Gradient">
    <p:bg>
      <p:bgPr>
        <a:gradFill>
          <a:gsLst>
            <a:gs pos="0">
              <a:schemeClr val="accent1"/>
            </a:gs>
            <a:gs pos="100000">
              <a:schemeClr val="accent2"/>
            </a:gs>
          </a:gsLst>
          <a:lin ang="27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0" name="Picture 9"/>
          <p:cNvPicPr>
            <a:picLocks noChangeAspect="1"/>
          </p:cNvPicPr>
          <p:nvPr userDrawn="1"/>
        </p:nvPicPr>
        <p:blipFill>
          <a:blip r:embed="rId3"/>
          <a:stretch>
            <a:fillRect/>
          </a:stretch>
        </p:blipFill>
        <p:spPr>
          <a:xfrm>
            <a:off x="10281317" y="6192316"/>
            <a:ext cx="1572492" cy="457200"/>
          </a:xfrm>
          <a:prstGeom prst="rect">
            <a:avLst/>
          </a:prstGeom>
        </p:spPr>
      </p:pic>
      <p:sp>
        <p:nvSpPr>
          <p:cNvPr id="13"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urple Blue Gradient">
    <p:bg>
      <p:bgPr>
        <a:gradFill flip="none" rotWithShape="1">
          <a:gsLst>
            <a:gs pos="0">
              <a:srgbClr val="7030A0"/>
            </a:gs>
            <a:gs pos="100000">
              <a:schemeClr val="accent2"/>
            </a:gs>
          </a:gsLst>
          <a:lin ang="2700000" scaled="1"/>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Purple Orange">
    <p:bg>
      <p:bgPr>
        <a:gradFill flip="none" rotWithShape="1">
          <a:gsLst>
            <a:gs pos="12000">
              <a:srgbClr val="7030A0"/>
            </a:gs>
            <a:gs pos="94000">
              <a:schemeClr val="tx1"/>
            </a:gs>
          </a:gsLst>
          <a:lin ang="2700000" scaled="1"/>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14" name="Picture 13"/>
          <p:cNvPicPr>
            <a:picLocks noChangeAspect="1"/>
          </p:cNvPicPr>
          <p:nvPr userDrawn="1"/>
        </p:nvPicPr>
        <p:blipFill>
          <a:blip r:embed="rId3"/>
          <a:stretch>
            <a:fillRect/>
          </a:stretch>
        </p:blipFill>
        <p:spPr>
          <a:xfrm>
            <a:off x="10281317" y="6192316"/>
            <a:ext cx="1572492" cy="457200"/>
          </a:xfrm>
          <a:prstGeom prst="rect">
            <a:avLst/>
          </a:prstGeom>
        </p:spPr>
      </p:pic>
      <p:sp>
        <p:nvSpPr>
          <p:cNvPr id="15" name="Footer Placeholder 4">
            <a:extLst>
              <a:ext uri="{FF2B5EF4-FFF2-40B4-BE49-F238E27FC236}">
                <a16:creationId xmlns:a16="http://schemas.microsoft.com/office/drawing/2014/main" id="{2DAB8093-2C8C-0244-A5A3-66797F367B62}"/>
              </a:ext>
            </a:extLst>
          </p:cNvPr>
          <p:cNvSpPr txBox="1">
            <a:spLocks/>
          </p:cNvSpPr>
          <p:nvPr userDrawn="1"/>
        </p:nvSpPr>
        <p:spPr>
          <a:xfrm>
            <a:off x="191717" y="6360067"/>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range">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14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
        <p:nvSpPr>
          <p:cNvPr id="2" name="Title 1">
            <a:extLst>
              <a:ext uri="{FF2B5EF4-FFF2-40B4-BE49-F238E27FC236}">
                <a16:creationId xmlns:a16="http://schemas.microsoft.com/office/drawing/2014/main" id="{098655EA-B0C1-7D47-B836-ED5FE69AD5BD}"/>
              </a:ext>
            </a:extLst>
          </p:cNvPr>
          <p:cNvSpPr>
            <a:spLocks noGrp="1"/>
          </p:cNvSpPr>
          <p:nvPr>
            <p:ph type="ctrTitle"/>
          </p:nvPr>
        </p:nvSpPr>
        <p:spPr>
          <a:xfrm>
            <a:off x="1524000" y="1122363"/>
            <a:ext cx="9144000" cy="2387600"/>
          </a:xfrm>
        </p:spPr>
        <p:txBody>
          <a:bodyPr anchor="b">
            <a:normAutofit/>
          </a:bodyPr>
          <a:lstStyle>
            <a:lvl1pPr algn="ctr">
              <a:defRPr sz="4800" b="1">
                <a:solidFill>
                  <a:schemeClr val="bg1"/>
                </a:solidFill>
                <a:latin typeface="Calibri" charset="0"/>
                <a:ea typeface="Calibri" charset="0"/>
                <a:cs typeface="Calibri" charset="0"/>
              </a:defRPr>
            </a:lvl1pPr>
          </a:lstStyle>
          <a:p>
            <a:r>
              <a:rPr lang="en-US" dirty="0"/>
              <a:t>Click to edit Master title style</a:t>
            </a:r>
          </a:p>
        </p:txBody>
      </p:sp>
      <p:sp>
        <p:nvSpPr>
          <p:cNvPr id="3" name="Subtitle 2">
            <a:extLst>
              <a:ext uri="{FF2B5EF4-FFF2-40B4-BE49-F238E27FC236}">
                <a16:creationId xmlns:a16="http://schemas.microsoft.com/office/drawing/2014/main" id="{A110FD6A-A916-564B-8C3A-C2C2FB874808}"/>
              </a:ext>
            </a:extLst>
          </p:cNvPr>
          <p:cNvSpPr>
            <a:spLocks noGrp="1"/>
          </p:cNvSpPr>
          <p:nvPr>
            <p:ph type="subTitle" idx="1"/>
          </p:nvPr>
        </p:nvSpPr>
        <p:spPr>
          <a:xfrm>
            <a:off x="1524000" y="3602038"/>
            <a:ext cx="9144000" cy="1655762"/>
          </a:xfrm>
        </p:spPr>
        <p:txBody>
          <a:bodyPr>
            <a:normAutofit/>
          </a:bodyPr>
          <a:lstStyle>
            <a:lvl1pPr marL="0" indent="0" algn="ctr">
              <a:buNone/>
              <a:defRPr sz="3200" b="0">
                <a:solidFill>
                  <a:schemeClr val="bg1"/>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stretch>
            <a:fillRect/>
          </a:stretch>
        </p:blipFill>
        <p:spPr>
          <a:xfrm>
            <a:off x="10277597" y="6188599"/>
            <a:ext cx="1572492" cy="457200"/>
          </a:xfrm>
          <a:prstGeom prst="rect">
            <a:avLst/>
          </a:prstGeom>
        </p:spPr>
      </p:pic>
      <p:sp>
        <p:nvSpPr>
          <p:cNvPr id="12"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Arial" charset="0"/>
                <a:ea typeface="Arial" charset="0"/>
                <a:cs typeface="Arial" charset="0"/>
              </a:rPr>
              <a:t>© 2021 </a:t>
            </a:r>
            <a:r>
              <a:rPr lang="en-US" sz="900" dirty="0" err="1">
                <a:solidFill>
                  <a:schemeClr val="bg1"/>
                </a:solidFill>
                <a:latin typeface="Arial" charset="0"/>
                <a:ea typeface="Arial" charset="0"/>
                <a:cs typeface="Arial" charset="0"/>
              </a:rPr>
              <a:t>Wowza</a:t>
            </a:r>
            <a:r>
              <a:rPr lang="en-US" sz="900" dirty="0">
                <a:solidFill>
                  <a:schemeClr val="bg1"/>
                </a:solidFill>
                <a:latin typeface="Arial" charset="0"/>
                <a:ea typeface="Arial" charset="0"/>
                <a:cs typeface="Arial" charset="0"/>
              </a:rPr>
              <a:t> Media Systems, LLC. All rights reserved. Confidential &amp; Proprietary.</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0277597" y="6188599"/>
            <a:ext cx="1572492" cy="457200"/>
          </a:xfrm>
          <a:prstGeom prst="rect">
            <a:avLst/>
          </a:prstGeom>
        </p:spPr>
      </p:pic>
      <p:sp>
        <p:nvSpPr>
          <p:cNvPr id="6"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
        <p:nvSpPr>
          <p:cNvPr id="7" name="Title 1">
            <a:extLst>
              <a:ext uri="{FF2B5EF4-FFF2-40B4-BE49-F238E27FC236}">
                <a16:creationId xmlns:a16="http://schemas.microsoft.com/office/drawing/2014/main" id="{098655EA-B0C1-7D47-B836-ED5FE69AD5BD}"/>
              </a:ext>
            </a:extLst>
          </p:cNvPr>
          <p:cNvSpPr>
            <a:spLocks noGrp="1"/>
          </p:cNvSpPr>
          <p:nvPr>
            <p:ph type="ctrTitle"/>
          </p:nvPr>
        </p:nvSpPr>
        <p:spPr>
          <a:xfrm>
            <a:off x="1524000" y="1122363"/>
            <a:ext cx="9144000" cy="2387600"/>
          </a:xfrm>
        </p:spPr>
        <p:txBody>
          <a:bodyPr anchor="b">
            <a:normAutofit/>
          </a:bodyPr>
          <a:lstStyle>
            <a:lvl1pPr algn="ctr">
              <a:defRPr sz="4800" b="1" baseline="0">
                <a:solidFill>
                  <a:srgbClr val="596161"/>
                </a:solidFill>
                <a:latin typeface="Calibri" charset="0"/>
                <a:ea typeface="Calibri" charset="0"/>
                <a:cs typeface="Calibri" charset="0"/>
              </a:defRPr>
            </a:lvl1pPr>
          </a:lstStyle>
          <a:p>
            <a:r>
              <a:rPr lang="en-US" dirty="0"/>
              <a:t>Click to edit Master title style</a:t>
            </a:r>
          </a:p>
        </p:txBody>
      </p:sp>
      <p:sp>
        <p:nvSpPr>
          <p:cNvPr id="8" name="Subtitle 2">
            <a:extLst>
              <a:ext uri="{FF2B5EF4-FFF2-40B4-BE49-F238E27FC236}">
                <a16:creationId xmlns:a16="http://schemas.microsoft.com/office/drawing/2014/main" id="{A110FD6A-A916-564B-8C3A-C2C2FB874808}"/>
              </a:ext>
            </a:extLst>
          </p:cNvPr>
          <p:cNvSpPr>
            <a:spLocks noGrp="1"/>
          </p:cNvSpPr>
          <p:nvPr>
            <p:ph type="subTitle" idx="1"/>
          </p:nvPr>
        </p:nvSpPr>
        <p:spPr>
          <a:xfrm>
            <a:off x="1524000" y="3602038"/>
            <a:ext cx="9144000" cy="1655762"/>
          </a:xfrm>
        </p:spPr>
        <p:txBody>
          <a:bodyPr>
            <a:normAutofit/>
          </a:bodyPr>
          <a:lstStyle>
            <a:lvl1pPr marL="0" indent="0" algn="ctr">
              <a:buNone/>
              <a:defRPr sz="3200" b="0" baseline="0">
                <a:solidFill>
                  <a:srgbClr val="FD8600"/>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8"/>
          <p:cNvPicPr>
            <a:picLocks noChangeAspect="1"/>
          </p:cNvPicPr>
          <p:nvPr userDrawn="1"/>
        </p:nvPicPr>
        <p:blipFill>
          <a:blip r:embed="rId3">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Tree>
    <p:extLst>
      <p:ext uri="{BB962C8B-B14F-4D97-AF65-F5344CB8AC3E}">
        <p14:creationId xmlns:p14="http://schemas.microsoft.com/office/powerpoint/2010/main" val="2731602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 Left Photo Right Grey">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5" name="Straight Connector 4"/>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0"/>
          </p:nvPr>
        </p:nvSpPr>
        <p:spPr>
          <a:xfrm>
            <a:off x="493776" y="1652588"/>
            <a:ext cx="7853299" cy="38036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1"/>
          </p:nvPr>
        </p:nvSpPr>
        <p:spPr>
          <a:xfrm>
            <a:off x="8672513" y="0"/>
            <a:ext cx="3534727" cy="6858000"/>
          </a:xfrm>
          <a:effectLst>
            <a:outerShdw blurRad="419100" sx="103000" sy="103000" algn="ctr" rotWithShape="0">
              <a:prstClr val="black">
                <a:alpha val="87000"/>
              </a:prstClr>
            </a:outerShdw>
          </a:effectLst>
        </p:spPr>
        <p:txBody>
          <a:bodyPr anchor="ctr"/>
          <a:lstStyle>
            <a:lvl1pPr marL="0" indent="0" algn="ctr">
              <a:buNone/>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py Left Photo Right White">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prstClr val="black"/>
              <a:schemeClr val="tx2">
                <a:tint val="45000"/>
                <a:satMod val="400000"/>
              </a:schemeClr>
            </a:duotone>
            <a:alphaModFix amt="22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pic>
        <p:nvPicPr>
          <p:cNvPr id="4" name="Picture 3"/>
          <p:cNvPicPr>
            <a:picLocks noChangeAspect="1"/>
          </p:cNvPicPr>
          <p:nvPr userDrawn="1"/>
        </p:nvPicPr>
        <p:blipFill>
          <a:blip r:embed="rId3"/>
          <a:stretch>
            <a:fillRect/>
          </a:stretch>
        </p:blipFill>
        <p:spPr>
          <a:xfrm>
            <a:off x="10277597" y="6188599"/>
            <a:ext cx="1572492" cy="457200"/>
          </a:xfrm>
          <a:prstGeom prst="rect">
            <a:avLst/>
          </a:prstGeom>
        </p:spPr>
      </p:pic>
      <p:sp>
        <p:nvSpPr>
          <p:cNvPr id="6" name="Footer Placeholder 4">
            <a:extLst>
              <a:ext uri="{FF2B5EF4-FFF2-40B4-BE49-F238E27FC236}">
                <a16:creationId xmlns:a16="http://schemas.microsoft.com/office/drawing/2014/main" id="{2DAB8093-2C8C-0244-A5A3-66797F367B62}"/>
              </a:ext>
            </a:extLst>
          </p:cNvPr>
          <p:cNvSpPr txBox="1">
            <a:spLocks/>
          </p:cNvSpPr>
          <p:nvPr userDrawn="1"/>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sp>
        <p:nvSpPr>
          <p:cNvPr id="11"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rgbClr val="596161"/>
                </a:solidFill>
              </a:defRPr>
            </a:lvl1pPr>
          </a:lstStyle>
          <a:p>
            <a:r>
              <a:rPr lang="en-US" dirty="0"/>
              <a:t>Click to edit Master title style</a:t>
            </a:r>
          </a:p>
        </p:txBody>
      </p:sp>
      <p:cxnSp>
        <p:nvCxnSpPr>
          <p:cNvPr id="12" name="Straight Connector 11"/>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3" name="Text Placeholder 10"/>
          <p:cNvSpPr>
            <a:spLocks noGrp="1"/>
          </p:cNvSpPr>
          <p:nvPr>
            <p:ph type="body" sz="quarter" idx="10"/>
          </p:nvPr>
        </p:nvSpPr>
        <p:spPr>
          <a:xfrm>
            <a:off x="493776" y="1652588"/>
            <a:ext cx="7853299" cy="3803650"/>
          </a:xfrm>
        </p:spPr>
        <p:txBody>
          <a:bodyPr/>
          <a:lstStyle>
            <a:lvl1pPr marL="0" indent="0">
              <a:buClr>
                <a:schemeClr val="bg1">
                  <a:lumMod val="65000"/>
                </a:schemeClr>
              </a:buClr>
              <a:buNone/>
              <a:defRPr baseline="0">
                <a:solidFill>
                  <a:srgbClr val="596161"/>
                </a:solidFill>
              </a:defRPr>
            </a:lvl1pPr>
            <a:lvl2pPr>
              <a:buClr>
                <a:schemeClr val="bg1">
                  <a:lumMod val="65000"/>
                </a:schemeClr>
              </a:buClr>
              <a:defRPr baseline="0">
                <a:solidFill>
                  <a:srgbClr val="596161"/>
                </a:solidFill>
              </a:defRPr>
            </a:lvl2pPr>
            <a:lvl3pPr>
              <a:buClr>
                <a:schemeClr val="bg1">
                  <a:lumMod val="65000"/>
                </a:schemeClr>
              </a:buClr>
              <a:defRPr baseline="0">
                <a:solidFill>
                  <a:srgbClr val="596161"/>
                </a:solidFill>
              </a:defRPr>
            </a:lvl3pPr>
            <a:lvl4pPr>
              <a:buClr>
                <a:schemeClr val="bg1">
                  <a:lumMod val="65000"/>
                </a:schemeClr>
              </a:buClr>
              <a:defRPr baseline="0">
                <a:solidFill>
                  <a:srgbClr val="596161"/>
                </a:solidFill>
              </a:defRPr>
            </a:lvl4pPr>
            <a:lvl5pPr>
              <a:buClr>
                <a:schemeClr val="bg1">
                  <a:lumMod val="65000"/>
                </a:schemeClr>
              </a:buClr>
              <a:defRPr baseline="0">
                <a:solidFill>
                  <a:srgbClr val="59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4"/>
          <p:cNvSpPr>
            <a:spLocks noGrp="1"/>
          </p:cNvSpPr>
          <p:nvPr>
            <p:ph type="pic" sz="quarter" idx="11"/>
          </p:nvPr>
        </p:nvSpPr>
        <p:spPr>
          <a:xfrm>
            <a:off x="8672513" y="0"/>
            <a:ext cx="3534727" cy="6858000"/>
          </a:xfrm>
        </p:spPr>
        <p:txBody>
          <a:bodyPr anchor="ctr"/>
          <a:lstStyle>
            <a:lvl1pPr marL="0" indent="0" algn="ctr">
              <a:buNone/>
              <a:defRPr baseline="0">
                <a:solidFill>
                  <a:srgbClr val="596161"/>
                </a:solidFill>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5" name="Straight Connector 4"/>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0" name="Picture Placeholder 14"/>
          <p:cNvSpPr>
            <a:spLocks noGrp="1"/>
          </p:cNvSpPr>
          <p:nvPr>
            <p:ph type="pic" sz="quarter" idx="11"/>
          </p:nvPr>
        </p:nvSpPr>
        <p:spPr>
          <a:xfrm>
            <a:off x="493776" y="2323813"/>
            <a:ext cx="2640302" cy="2426941"/>
          </a:xfrm>
        </p:spPr>
        <p:txBody>
          <a:bodyPr anchor="ctr">
            <a:normAutofit/>
          </a:bodyPr>
          <a:lstStyle>
            <a:lvl1pPr marL="0" indent="0" algn="ctr">
              <a:buNone/>
              <a:defRPr lang="en-US" sz="2800" kern="1200" baseline="0" dirty="0">
                <a:solidFill>
                  <a:schemeClr val="bg1"/>
                </a:solidFill>
                <a:latin typeface="+mn-lt"/>
                <a:ea typeface="+mn-ea"/>
                <a:cs typeface="+mn-cs"/>
              </a:defRPr>
            </a:lvl1pPr>
          </a:lstStyle>
          <a:p>
            <a:endParaRPr lang="en-US" dirty="0"/>
          </a:p>
        </p:txBody>
      </p:sp>
      <p:sp>
        <p:nvSpPr>
          <p:cNvPr id="13" name="Picture Placeholder 14"/>
          <p:cNvSpPr>
            <a:spLocks noGrp="1"/>
          </p:cNvSpPr>
          <p:nvPr>
            <p:ph type="pic" sz="quarter" idx="12"/>
          </p:nvPr>
        </p:nvSpPr>
        <p:spPr>
          <a:xfrm>
            <a:off x="3353571" y="2323813"/>
            <a:ext cx="2640302" cy="2426941"/>
          </a:xfrm>
        </p:spPr>
        <p:txBody>
          <a:bodyPr anchor="ctr"/>
          <a:lstStyle>
            <a:lvl1pPr marL="0" indent="0" algn="ctr">
              <a:buNone/>
              <a:defRPr baseline="0">
                <a:solidFill>
                  <a:schemeClr val="bg1"/>
                </a:solidFill>
              </a:defRPr>
            </a:lvl1pPr>
          </a:lstStyle>
          <a:p>
            <a:endParaRPr lang="en-US" dirty="0"/>
          </a:p>
        </p:txBody>
      </p:sp>
      <p:sp>
        <p:nvSpPr>
          <p:cNvPr id="14" name="Picture Placeholder 14"/>
          <p:cNvSpPr>
            <a:spLocks noGrp="1"/>
          </p:cNvSpPr>
          <p:nvPr>
            <p:ph type="pic" sz="quarter" idx="13"/>
          </p:nvPr>
        </p:nvSpPr>
        <p:spPr>
          <a:xfrm>
            <a:off x="6213366" y="2323813"/>
            <a:ext cx="2640302" cy="2426941"/>
          </a:xfrm>
        </p:spPr>
        <p:txBody>
          <a:bodyPr anchor="ctr"/>
          <a:lstStyle>
            <a:lvl1pPr marL="0" indent="0" algn="ctr">
              <a:buNone/>
              <a:defRPr baseline="0">
                <a:solidFill>
                  <a:schemeClr val="bg1"/>
                </a:solidFill>
              </a:defRPr>
            </a:lvl1pPr>
          </a:lstStyle>
          <a:p>
            <a:endParaRPr lang="en-US" dirty="0"/>
          </a:p>
        </p:txBody>
      </p:sp>
      <p:sp>
        <p:nvSpPr>
          <p:cNvPr id="16" name="Picture Placeholder 14"/>
          <p:cNvSpPr>
            <a:spLocks noGrp="1"/>
          </p:cNvSpPr>
          <p:nvPr>
            <p:ph type="pic" sz="quarter" idx="14"/>
          </p:nvPr>
        </p:nvSpPr>
        <p:spPr>
          <a:xfrm>
            <a:off x="9073162" y="2323813"/>
            <a:ext cx="2640302" cy="2426941"/>
          </a:xfrm>
        </p:spPr>
        <p:txBody>
          <a:bodyPr anchor="ctr"/>
          <a:lstStyle>
            <a:lvl1pPr marL="0" indent="0" algn="ctr">
              <a:buNone/>
              <a:defRPr baseline="0">
                <a:solidFill>
                  <a:schemeClr val="bg1"/>
                </a:solidFill>
              </a:defRPr>
            </a:lvl1pPr>
          </a:lstStyle>
          <a:p>
            <a:endParaRPr lang="en-US" dirty="0"/>
          </a:p>
        </p:txBody>
      </p:sp>
      <p:sp>
        <p:nvSpPr>
          <p:cNvPr id="17" name="Title Placeholder 1">
            <a:extLst>
              <a:ext uri="{FF2B5EF4-FFF2-40B4-BE49-F238E27FC236}">
                <a16:creationId xmlns:a16="http://schemas.microsoft.com/office/drawing/2014/main" id="{D2C78576-426F-774A-AAAC-4423E53082A4}"/>
              </a:ext>
            </a:extLst>
          </p:cNvPr>
          <p:cNvSpPr txBox="1">
            <a:spLocks/>
          </p:cNvSpPr>
          <p:nvPr userDrawn="1"/>
        </p:nvSpPr>
        <p:spPr>
          <a:xfrm>
            <a:off x="486156" y="4879313"/>
            <a:ext cx="2647921" cy="309718"/>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1600" baseline="0">
                <a:solidFill>
                  <a:srgbClr val="596161"/>
                </a:solidFill>
                <a:latin typeface="+mj-lt"/>
                <a:ea typeface="+mj-ea"/>
                <a:cs typeface="+mj-cs"/>
              </a:defRPr>
            </a:lvl1pPr>
          </a:lstStyle>
          <a:p>
            <a:pPr lvl="0"/>
            <a:r>
              <a:rPr lang="en-US" dirty="0">
                <a:solidFill>
                  <a:schemeClr val="bg1"/>
                </a:solidFill>
              </a:rPr>
              <a:t>Label</a:t>
            </a:r>
          </a:p>
        </p:txBody>
      </p:sp>
      <p:sp>
        <p:nvSpPr>
          <p:cNvPr id="18" name="Title Placeholder 1">
            <a:extLst>
              <a:ext uri="{FF2B5EF4-FFF2-40B4-BE49-F238E27FC236}">
                <a16:creationId xmlns:a16="http://schemas.microsoft.com/office/drawing/2014/main" id="{D2C78576-426F-774A-AAAC-4423E53082A4}"/>
              </a:ext>
            </a:extLst>
          </p:cNvPr>
          <p:cNvSpPr txBox="1">
            <a:spLocks/>
          </p:cNvSpPr>
          <p:nvPr userDrawn="1"/>
        </p:nvSpPr>
        <p:spPr>
          <a:xfrm>
            <a:off x="3353571" y="4879313"/>
            <a:ext cx="2647921" cy="309718"/>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1600" baseline="0">
                <a:solidFill>
                  <a:srgbClr val="596161"/>
                </a:solidFill>
                <a:latin typeface="+mj-lt"/>
                <a:ea typeface="+mj-ea"/>
                <a:cs typeface="+mj-cs"/>
              </a:defRPr>
            </a:lvl1pPr>
          </a:lstStyle>
          <a:p>
            <a:pPr lvl="0"/>
            <a:r>
              <a:rPr lang="en-US">
                <a:solidFill>
                  <a:schemeClr val="bg1"/>
                </a:solidFill>
              </a:rPr>
              <a:t>Label</a:t>
            </a:r>
            <a:endParaRPr lang="en-US" dirty="0">
              <a:solidFill>
                <a:schemeClr val="bg1"/>
              </a:solidFill>
            </a:endParaRPr>
          </a:p>
        </p:txBody>
      </p:sp>
      <p:sp>
        <p:nvSpPr>
          <p:cNvPr id="19" name="Title Placeholder 1">
            <a:extLst>
              <a:ext uri="{FF2B5EF4-FFF2-40B4-BE49-F238E27FC236}">
                <a16:creationId xmlns:a16="http://schemas.microsoft.com/office/drawing/2014/main" id="{D2C78576-426F-774A-AAAC-4423E53082A4}"/>
              </a:ext>
            </a:extLst>
          </p:cNvPr>
          <p:cNvSpPr txBox="1">
            <a:spLocks/>
          </p:cNvSpPr>
          <p:nvPr userDrawn="1"/>
        </p:nvSpPr>
        <p:spPr>
          <a:xfrm>
            <a:off x="6213366" y="4879313"/>
            <a:ext cx="2647921" cy="309718"/>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1600" baseline="0">
                <a:solidFill>
                  <a:srgbClr val="596161"/>
                </a:solidFill>
                <a:latin typeface="+mj-lt"/>
                <a:ea typeface="+mj-ea"/>
                <a:cs typeface="+mj-cs"/>
              </a:defRPr>
            </a:lvl1pPr>
          </a:lstStyle>
          <a:p>
            <a:pPr lvl="0"/>
            <a:r>
              <a:rPr lang="en-US">
                <a:solidFill>
                  <a:schemeClr val="bg1"/>
                </a:solidFill>
              </a:rPr>
              <a:t>Label</a:t>
            </a:r>
            <a:endParaRPr lang="en-US" dirty="0">
              <a:solidFill>
                <a:schemeClr val="bg1"/>
              </a:solidFill>
            </a:endParaRPr>
          </a:p>
        </p:txBody>
      </p:sp>
      <p:sp>
        <p:nvSpPr>
          <p:cNvPr id="20" name="Title Placeholder 1">
            <a:extLst>
              <a:ext uri="{FF2B5EF4-FFF2-40B4-BE49-F238E27FC236}">
                <a16:creationId xmlns:a16="http://schemas.microsoft.com/office/drawing/2014/main" id="{D2C78576-426F-774A-AAAC-4423E53082A4}"/>
              </a:ext>
            </a:extLst>
          </p:cNvPr>
          <p:cNvSpPr txBox="1">
            <a:spLocks/>
          </p:cNvSpPr>
          <p:nvPr userDrawn="1"/>
        </p:nvSpPr>
        <p:spPr>
          <a:xfrm>
            <a:off x="9080781" y="4879313"/>
            <a:ext cx="2647921" cy="309718"/>
          </a:xfrm>
          <a:prstGeom prst="rect">
            <a:avLst/>
          </a:prstGeom>
        </p:spPr>
        <p:txBody>
          <a:bodyPr vert="horz" lIns="91440" tIns="45720" rIns="91440" bIns="45720" rtlCol="0" anchor="ctr">
            <a:normAutofit lnSpcReduction="10000"/>
          </a:bodyPr>
          <a:lstStyle>
            <a:defPPr>
              <a:defRPr lang="en-US"/>
            </a:defPPr>
            <a:lvl1pPr algn="ctr">
              <a:lnSpc>
                <a:spcPct val="90000"/>
              </a:lnSpc>
              <a:spcBef>
                <a:spcPct val="0"/>
              </a:spcBef>
              <a:buNone/>
              <a:defRPr sz="1600" baseline="0">
                <a:solidFill>
                  <a:srgbClr val="596161"/>
                </a:solidFill>
                <a:latin typeface="+mj-lt"/>
                <a:ea typeface="+mj-ea"/>
                <a:cs typeface="+mj-cs"/>
              </a:defRPr>
            </a:lvl1pPr>
          </a:lstStyle>
          <a:p>
            <a:pPr lvl="0"/>
            <a:r>
              <a:rPr lang="en-US">
                <a:solidFill>
                  <a:schemeClr val="bg1"/>
                </a:solidFill>
              </a:rPr>
              <a:t>Label</a:t>
            </a:r>
            <a:endParaRPr lang="en-US" dirty="0">
              <a:solidFill>
                <a:schemeClr val="bg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s Grey">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lvl1pPr>
              <a:defRPr baseline="0">
                <a:solidFill>
                  <a:schemeClr val="bg1"/>
                </a:solidFill>
              </a:defRPr>
            </a:lvl1pPr>
          </a:lstStyle>
          <a:p>
            <a:r>
              <a:rPr lang="en-US" dirty="0"/>
              <a:t>Click to edit Master title style</a:t>
            </a:r>
          </a:p>
        </p:txBody>
      </p:sp>
      <p:cxnSp>
        <p:nvCxnSpPr>
          <p:cNvPr id="5" name="Straight Connector 4"/>
          <p:cNvCxnSpPr/>
          <p:nvPr userDrawn="1"/>
        </p:nvCxnSpPr>
        <p:spPr>
          <a:xfrm>
            <a:off x="0" y="1012724"/>
            <a:ext cx="9851923" cy="0"/>
          </a:xfrm>
          <a:prstGeom prst="line">
            <a:avLst/>
          </a:prstGeom>
          <a:ln w="22225">
            <a:solidFill>
              <a:srgbClr val="FD8600"/>
            </a:solidFill>
          </a:ln>
        </p:spPr>
        <p:style>
          <a:lnRef idx="1">
            <a:schemeClr val="accent1"/>
          </a:lnRef>
          <a:fillRef idx="0">
            <a:schemeClr val="accent1"/>
          </a:fillRef>
          <a:effectRef idx="0">
            <a:schemeClr val="accent1"/>
          </a:effectRef>
          <a:fontRef idx="minor">
            <a:schemeClr val="tx1"/>
          </a:fontRef>
        </p:style>
      </p:cxnSp>
      <p:sp>
        <p:nvSpPr>
          <p:cNvPr id="10" name="Picture Placeholder 14"/>
          <p:cNvSpPr>
            <a:spLocks noGrp="1"/>
          </p:cNvSpPr>
          <p:nvPr>
            <p:ph type="pic" sz="quarter" idx="11" hasCustomPrompt="1"/>
          </p:nvPr>
        </p:nvSpPr>
        <p:spPr>
          <a:xfrm>
            <a:off x="761908" y="1787548"/>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21"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22"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23" name="Picture Placeholder 14"/>
          <p:cNvSpPr>
            <a:spLocks noGrp="1"/>
          </p:cNvSpPr>
          <p:nvPr>
            <p:ph type="pic" sz="quarter" idx="12" hasCustomPrompt="1"/>
          </p:nvPr>
        </p:nvSpPr>
        <p:spPr>
          <a:xfrm>
            <a:off x="3016683" y="1808173"/>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24"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2857444"/>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25"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3104572"/>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26" name="Picture Placeholder 14"/>
          <p:cNvSpPr>
            <a:spLocks noGrp="1"/>
          </p:cNvSpPr>
          <p:nvPr>
            <p:ph type="pic" sz="quarter" idx="13" hasCustomPrompt="1"/>
          </p:nvPr>
        </p:nvSpPr>
        <p:spPr>
          <a:xfrm>
            <a:off x="7712719" y="1787548"/>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27"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28"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29" name="Picture Placeholder 14"/>
          <p:cNvSpPr>
            <a:spLocks noGrp="1"/>
          </p:cNvSpPr>
          <p:nvPr>
            <p:ph type="pic" sz="quarter" idx="14" hasCustomPrompt="1"/>
          </p:nvPr>
        </p:nvSpPr>
        <p:spPr>
          <a:xfrm>
            <a:off x="5278904" y="1787548"/>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30"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31"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32" name="Picture Placeholder 14"/>
          <p:cNvSpPr>
            <a:spLocks noGrp="1"/>
          </p:cNvSpPr>
          <p:nvPr>
            <p:ph type="pic" sz="quarter" idx="15" hasCustomPrompt="1"/>
          </p:nvPr>
        </p:nvSpPr>
        <p:spPr>
          <a:xfrm>
            <a:off x="761908" y="3953232"/>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33"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34" name="Title Placeholder 1">
            <a:extLst>
              <a:ext uri="{FF2B5EF4-FFF2-40B4-BE49-F238E27FC236}">
                <a16:creationId xmlns:a16="http://schemas.microsoft.com/office/drawing/2014/main" id="{D2C78576-426F-774A-AAAC-4423E53082A4}"/>
              </a:ext>
            </a:extLst>
          </p:cNvPr>
          <p:cNvSpPr txBox="1">
            <a:spLocks/>
          </p:cNvSpPr>
          <p:nvPr userDrawn="1"/>
        </p:nvSpPr>
        <p:spPr>
          <a:xfrm>
            <a:off x="644745"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35" name="Picture Placeholder 14"/>
          <p:cNvSpPr>
            <a:spLocks noGrp="1"/>
          </p:cNvSpPr>
          <p:nvPr>
            <p:ph type="pic" sz="quarter" idx="16" hasCustomPrompt="1"/>
          </p:nvPr>
        </p:nvSpPr>
        <p:spPr>
          <a:xfrm>
            <a:off x="3016683" y="3973857"/>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36"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5023128"/>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37" name="Title Placeholder 1">
            <a:extLst>
              <a:ext uri="{FF2B5EF4-FFF2-40B4-BE49-F238E27FC236}">
                <a16:creationId xmlns:a16="http://schemas.microsoft.com/office/drawing/2014/main" id="{D2C78576-426F-774A-AAAC-4423E53082A4}"/>
              </a:ext>
            </a:extLst>
          </p:cNvPr>
          <p:cNvSpPr txBox="1">
            <a:spLocks/>
          </p:cNvSpPr>
          <p:nvPr userDrawn="1"/>
        </p:nvSpPr>
        <p:spPr>
          <a:xfrm>
            <a:off x="2899520" y="5270256"/>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38" name="Picture Placeholder 14"/>
          <p:cNvSpPr>
            <a:spLocks noGrp="1"/>
          </p:cNvSpPr>
          <p:nvPr>
            <p:ph type="pic" sz="quarter" idx="17" hasCustomPrompt="1"/>
          </p:nvPr>
        </p:nvSpPr>
        <p:spPr>
          <a:xfrm>
            <a:off x="7712719" y="3953232"/>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39"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40" name="Title Placeholder 1">
            <a:extLst>
              <a:ext uri="{FF2B5EF4-FFF2-40B4-BE49-F238E27FC236}">
                <a16:creationId xmlns:a16="http://schemas.microsoft.com/office/drawing/2014/main" id="{D2C78576-426F-774A-AAAC-4423E53082A4}"/>
              </a:ext>
            </a:extLst>
          </p:cNvPr>
          <p:cNvSpPr txBox="1">
            <a:spLocks/>
          </p:cNvSpPr>
          <p:nvPr userDrawn="1"/>
        </p:nvSpPr>
        <p:spPr>
          <a:xfrm>
            <a:off x="7595556"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41" name="Picture Placeholder 14"/>
          <p:cNvSpPr>
            <a:spLocks noGrp="1"/>
          </p:cNvSpPr>
          <p:nvPr>
            <p:ph type="pic" sz="quarter" idx="18" hasCustomPrompt="1"/>
          </p:nvPr>
        </p:nvSpPr>
        <p:spPr>
          <a:xfrm>
            <a:off x="5278904" y="3953232"/>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42"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43" name="Title Placeholder 1">
            <a:extLst>
              <a:ext uri="{FF2B5EF4-FFF2-40B4-BE49-F238E27FC236}">
                <a16:creationId xmlns:a16="http://schemas.microsoft.com/office/drawing/2014/main" id="{D2C78576-426F-774A-AAAC-4423E53082A4}"/>
              </a:ext>
            </a:extLst>
          </p:cNvPr>
          <p:cNvSpPr txBox="1">
            <a:spLocks/>
          </p:cNvSpPr>
          <p:nvPr userDrawn="1"/>
        </p:nvSpPr>
        <p:spPr>
          <a:xfrm>
            <a:off x="5161741"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44" name="Picture Placeholder 14"/>
          <p:cNvSpPr>
            <a:spLocks noGrp="1"/>
          </p:cNvSpPr>
          <p:nvPr>
            <p:ph type="pic" sz="quarter" idx="19" hasCustomPrompt="1"/>
          </p:nvPr>
        </p:nvSpPr>
        <p:spPr>
          <a:xfrm>
            <a:off x="9969086" y="1787548"/>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45"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2836819"/>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46"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3083947"/>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
        <p:nvSpPr>
          <p:cNvPr id="47" name="Picture Placeholder 14"/>
          <p:cNvSpPr>
            <a:spLocks noGrp="1"/>
          </p:cNvSpPr>
          <p:nvPr>
            <p:ph type="pic" sz="quarter" idx="20" hasCustomPrompt="1"/>
          </p:nvPr>
        </p:nvSpPr>
        <p:spPr>
          <a:xfrm>
            <a:off x="9969086" y="3953232"/>
            <a:ext cx="1062105" cy="976277"/>
          </a:xfrm>
        </p:spPr>
        <p:txBody>
          <a:bodyPr anchor="ctr">
            <a:normAutofit/>
          </a:bodyPr>
          <a:lstStyle>
            <a:lvl1pPr marL="0" indent="0" algn="ctr">
              <a:buNone/>
              <a:defRPr lang="en-US" sz="1400" kern="1200" baseline="0" dirty="0">
                <a:solidFill>
                  <a:schemeClr val="bg1"/>
                </a:solidFill>
                <a:latin typeface="+mn-lt"/>
                <a:ea typeface="+mn-ea"/>
                <a:cs typeface="+mn-cs"/>
              </a:defRPr>
            </a:lvl1pPr>
          </a:lstStyle>
          <a:p>
            <a:r>
              <a:rPr lang="en-US" dirty="0"/>
              <a:t>Icon</a:t>
            </a:r>
          </a:p>
        </p:txBody>
      </p:sp>
      <p:sp>
        <p:nvSpPr>
          <p:cNvPr id="48"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5002503"/>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1400" b="1" dirty="0"/>
              <a:t>Icon Label</a:t>
            </a:r>
          </a:p>
        </p:txBody>
      </p:sp>
      <p:sp>
        <p:nvSpPr>
          <p:cNvPr id="49" name="Title Placeholder 1">
            <a:extLst>
              <a:ext uri="{FF2B5EF4-FFF2-40B4-BE49-F238E27FC236}">
                <a16:creationId xmlns:a16="http://schemas.microsoft.com/office/drawing/2014/main" id="{D2C78576-426F-774A-AAAC-4423E53082A4}"/>
              </a:ext>
            </a:extLst>
          </p:cNvPr>
          <p:cNvSpPr txBox="1">
            <a:spLocks/>
          </p:cNvSpPr>
          <p:nvPr userDrawn="1"/>
        </p:nvSpPr>
        <p:spPr>
          <a:xfrm>
            <a:off x="9851923" y="5249631"/>
            <a:ext cx="1342182" cy="290828"/>
          </a:xfrm>
          <a:prstGeom prst="rect">
            <a:avLst/>
          </a:prstGeom>
        </p:spPr>
        <p:txBody>
          <a:bodyPr vert="horz" lIns="91440" tIns="45720" rIns="91440" bIns="45720" rtlCol="0" anchor="t">
            <a:normAutofit/>
          </a:bodyPr>
          <a:lstStyle>
            <a:defPPr>
              <a:defRPr lang="en-US"/>
            </a:defPPr>
            <a:lvl1pPr lvl="0" algn="ctr">
              <a:lnSpc>
                <a:spcPct val="90000"/>
              </a:lnSpc>
              <a:spcBef>
                <a:spcPct val="0"/>
              </a:spcBef>
              <a:buNone/>
              <a:defRPr sz="1600" baseline="0">
                <a:solidFill>
                  <a:schemeClr val="bg1"/>
                </a:solidFill>
                <a:latin typeface="+mj-lt"/>
                <a:ea typeface="+mj-ea"/>
                <a:cs typeface="+mj-cs"/>
              </a:defRPr>
            </a:lvl1pPr>
          </a:lstStyle>
          <a:p>
            <a:pPr lvl="0"/>
            <a:r>
              <a:rPr lang="en-US" sz="900" b="0" dirty="0">
                <a:latin typeface="+mn-lt"/>
              </a:rPr>
              <a:t>Icon Description</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6">
            <a:alphaModFix amt="8000"/>
            <a:extLst>
              <a:ext uri="{28A0092B-C50C-407E-A947-70E740481C1C}">
                <a14:useLocalDpi xmlns:a14="http://schemas.microsoft.com/office/drawing/2010/main" val="0"/>
              </a:ext>
            </a:extLst>
          </a:blip>
          <a:stretch>
            <a:fillRect/>
          </a:stretch>
        </p:blipFill>
        <p:spPr>
          <a:xfrm>
            <a:off x="0" y="1"/>
            <a:ext cx="12189460" cy="6857999"/>
          </a:xfrm>
          <a:prstGeom prst="rect">
            <a:avLst/>
          </a:prstGeom>
        </p:spPr>
      </p:pic>
      <p:sp>
        <p:nvSpPr>
          <p:cNvPr id="2" name="Title Placeholder 1">
            <a:extLst>
              <a:ext uri="{FF2B5EF4-FFF2-40B4-BE49-F238E27FC236}">
                <a16:creationId xmlns:a16="http://schemas.microsoft.com/office/drawing/2014/main" id="{D2C78576-426F-774A-AAAC-4423E53082A4}"/>
              </a:ext>
            </a:extLst>
          </p:cNvPr>
          <p:cNvSpPr>
            <a:spLocks noGrp="1"/>
          </p:cNvSpPr>
          <p:nvPr>
            <p:ph type="title"/>
          </p:nvPr>
        </p:nvSpPr>
        <p:spPr>
          <a:xfrm>
            <a:off x="493776" y="146304"/>
            <a:ext cx="11219688" cy="106984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7E7B317-1D0B-C643-B38A-B7345E3AD7F9}"/>
              </a:ext>
            </a:extLst>
          </p:cNvPr>
          <p:cNvSpPr>
            <a:spLocks noGrp="1"/>
          </p:cNvSpPr>
          <p:nvPr>
            <p:ph type="body" idx="1"/>
          </p:nvPr>
        </p:nvSpPr>
        <p:spPr>
          <a:xfrm>
            <a:off x="493776" y="1609344"/>
            <a:ext cx="11219688"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2DAB8093-2C8C-0244-A5A3-66797F367B62}"/>
              </a:ext>
            </a:extLst>
          </p:cNvPr>
          <p:cNvSpPr txBox="1">
            <a:spLocks/>
          </p:cNvSpPr>
          <p:nvPr/>
        </p:nvSpPr>
        <p:spPr>
          <a:xfrm>
            <a:off x="187997" y="6356350"/>
            <a:ext cx="644081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A5A7AA"/>
                </a:solidFill>
                <a:latin typeface="Arial" charset="0"/>
                <a:ea typeface="Arial" charset="0"/>
                <a:cs typeface="Arial" charset="0"/>
              </a:rPr>
              <a:t>© 2021 </a:t>
            </a:r>
            <a:r>
              <a:rPr lang="en-US" sz="900" dirty="0" err="1">
                <a:solidFill>
                  <a:srgbClr val="A5A7AA"/>
                </a:solidFill>
                <a:latin typeface="Arial" charset="0"/>
                <a:ea typeface="Arial" charset="0"/>
                <a:cs typeface="Arial" charset="0"/>
              </a:rPr>
              <a:t>Wowza</a:t>
            </a:r>
            <a:r>
              <a:rPr lang="en-US" sz="900" dirty="0">
                <a:solidFill>
                  <a:srgbClr val="A5A7AA"/>
                </a:solidFill>
                <a:latin typeface="Arial" charset="0"/>
                <a:ea typeface="Arial" charset="0"/>
                <a:cs typeface="Arial" charset="0"/>
              </a:rPr>
              <a:t> Media Systems, LLC. All rights reserved. Confidential &amp; Proprietary.</a:t>
            </a:r>
          </a:p>
        </p:txBody>
      </p:sp>
      <p:pic>
        <p:nvPicPr>
          <p:cNvPr id="10" name="Picture 9"/>
          <p:cNvPicPr>
            <a:picLocks noChangeAspect="1"/>
          </p:cNvPicPr>
          <p:nvPr userDrawn="1"/>
        </p:nvPicPr>
        <p:blipFill>
          <a:blip r:embed="rId37"/>
          <a:stretch>
            <a:fillRect/>
          </a:stretch>
        </p:blipFill>
        <p:spPr>
          <a:xfrm>
            <a:off x="10277597" y="6188599"/>
            <a:ext cx="1572492" cy="457200"/>
          </a:xfrm>
          <a:prstGeom prst="rect">
            <a:avLst/>
          </a:prstGeom>
        </p:spPr>
      </p:pic>
    </p:spTree>
    <p:extLst>
      <p:ext uri="{BB962C8B-B14F-4D97-AF65-F5344CB8AC3E}">
        <p14:creationId xmlns:p14="http://schemas.microsoft.com/office/powerpoint/2010/main" val="141673041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669" r:id="rId3"/>
    <p:sldLayoutId id="2147483683" r:id="rId4"/>
    <p:sldLayoutId id="2147483670" r:id="rId5"/>
    <p:sldLayoutId id="2147483684" r:id="rId6"/>
    <p:sldLayoutId id="2147483678" r:id="rId7"/>
    <p:sldLayoutId id="2147483690" r:id="rId8"/>
    <p:sldLayoutId id="2147483691" r:id="rId9"/>
    <p:sldLayoutId id="2147483689" r:id="rId10"/>
    <p:sldLayoutId id="2147483685" r:id="rId11"/>
    <p:sldLayoutId id="2147483686" r:id="rId12"/>
    <p:sldLayoutId id="2147483672" r:id="rId13"/>
    <p:sldLayoutId id="2147483673" r:id="rId14"/>
    <p:sldLayoutId id="2147483687" r:id="rId15"/>
    <p:sldLayoutId id="2147483693" r:id="rId16"/>
    <p:sldLayoutId id="2147483688" r:id="rId17"/>
    <p:sldLayoutId id="2147483692" r:id="rId18"/>
    <p:sldLayoutId id="2147483698" r:id="rId19"/>
    <p:sldLayoutId id="2147483695" r:id="rId20"/>
    <p:sldLayoutId id="2147483699" r:id="rId21"/>
    <p:sldLayoutId id="2147483694" r:id="rId22"/>
    <p:sldLayoutId id="2147483701" r:id="rId23"/>
    <p:sldLayoutId id="2147483702" r:id="rId24"/>
    <p:sldLayoutId id="2147483704" r:id="rId25"/>
    <p:sldLayoutId id="2147483697" r:id="rId26"/>
    <p:sldLayoutId id="2147483700" r:id="rId27"/>
    <p:sldLayoutId id="2147483703" r:id="rId28"/>
    <p:sldLayoutId id="2147483707" r:id="rId29"/>
    <p:sldLayoutId id="2147483708" r:id="rId30"/>
    <p:sldLayoutId id="2147483709" r:id="rId31"/>
    <p:sldLayoutId id="2147483710" r:id="rId32"/>
    <p:sldLayoutId id="2147483711" r:id="rId33"/>
    <p:sldLayoutId id="2147483712" r:id="rId34"/>
  </p:sldLayoutIdLst>
  <p:txStyles>
    <p:titleStyle>
      <a:lvl1pPr algn="l" defTabSz="914400" rtl="0" eaLnBrk="1" latinLnBrk="0" hangingPunct="1">
        <a:lnSpc>
          <a:spcPct val="90000"/>
        </a:lnSpc>
        <a:spcBef>
          <a:spcPct val="0"/>
        </a:spcBef>
        <a:buNone/>
        <a:defRPr sz="36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FF8400"/>
        </a:buClr>
        <a:buFont typeface="Arial" panose="020B0604020202020204" pitchFamily="34" charset="0"/>
        <a:buChar char="•"/>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780694" y="-584462"/>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sp>
        <p:nvSpPr>
          <p:cNvPr id="7" name="TextBox 6">
            <a:extLst>
              <a:ext uri="{FF2B5EF4-FFF2-40B4-BE49-F238E27FC236}">
                <a16:creationId xmlns:a16="http://schemas.microsoft.com/office/drawing/2014/main" id="{2D278951-36F3-784F-BEBA-680E54A812C8}"/>
              </a:ext>
            </a:extLst>
          </p:cNvPr>
          <p:cNvSpPr txBox="1"/>
          <p:nvPr/>
        </p:nvSpPr>
        <p:spPr>
          <a:xfrm>
            <a:off x="-1556955" y="2169763"/>
            <a:ext cx="184731" cy="369332"/>
          </a:xfrm>
          <a:prstGeom prst="rect">
            <a:avLst/>
          </a:prstGeom>
          <a:noFill/>
        </p:spPr>
        <p:txBody>
          <a:bodyPr wrap="none" rtlCol="0">
            <a:spAutoFit/>
          </a:bodyPr>
          <a:lstStyle/>
          <a:p>
            <a:pPr algn="ctr"/>
            <a:endParaRPr lang="en-US">
              <a:solidFill>
                <a:schemeClr val="bg1"/>
              </a:solidFill>
              <a:latin typeface="Century Gothic" charset="0"/>
              <a:ea typeface="Century Gothic" charset="0"/>
              <a:cs typeface="Century Gothic" charset="0"/>
            </a:endParaRPr>
          </a:p>
        </p:txBody>
      </p:sp>
      <p:sp>
        <p:nvSpPr>
          <p:cNvPr id="10" name="Text Placeholder 9"/>
          <p:cNvSpPr>
            <a:spLocks noGrp="1"/>
          </p:cNvSpPr>
          <p:nvPr>
            <p:ph type="body" sz="quarter" idx="11"/>
          </p:nvPr>
        </p:nvSpPr>
        <p:spPr/>
        <p:txBody>
          <a:bodyPr>
            <a:normAutofit lnSpcReduction="10000"/>
          </a:bodyPr>
          <a:lstStyle/>
          <a:p>
            <a:endParaRPr lang="en-US"/>
          </a:p>
        </p:txBody>
      </p:sp>
      <p:sp>
        <p:nvSpPr>
          <p:cNvPr id="11" name="Text Placeholder 10"/>
          <p:cNvSpPr>
            <a:spLocks noGrp="1"/>
          </p:cNvSpPr>
          <p:nvPr>
            <p:ph type="body" sz="quarter" idx="12"/>
          </p:nvPr>
        </p:nvSpPr>
        <p:spPr/>
        <p:txBody>
          <a:bodyPr/>
          <a:lstStyle/>
          <a:p>
            <a:r>
              <a:rPr lang="en-US" dirty="0"/>
              <a:t>MAIN TITLE SLIDE GREY</a:t>
            </a:r>
          </a:p>
        </p:txBody>
      </p:sp>
      <p:pic>
        <p:nvPicPr>
          <p:cNvPr id="4" name="Picture 3" descr="A picture containing text, electronics, screenshot&#10;&#10;Description automatically generated">
            <a:extLst>
              <a:ext uri="{FF2B5EF4-FFF2-40B4-BE49-F238E27FC236}">
                <a16:creationId xmlns:a16="http://schemas.microsoft.com/office/drawing/2014/main" id="{076D0C94-4793-4E42-9364-3AAE1FF99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0967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86156" y="3156195"/>
            <a:ext cx="11219688" cy="1069848"/>
          </a:xfrm>
        </p:spPr>
        <p:txBody>
          <a:bodyPr/>
          <a:lstStyle/>
          <a:p>
            <a:r>
              <a:rPr lang="en-US" sz="4800" dirty="0"/>
              <a:t>Real-Time Streaming </a:t>
            </a:r>
            <a:br>
              <a:rPr lang="en-US" sz="4800" dirty="0"/>
            </a:br>
            <a:r>
              <a:rPr lang="en-US" sz="4800" dirty="0"/>
              <a:t>at Scale Demo</a:t>
            </a:r>
          </a:p>
        </p:txBody>
      </p:sp>
      <p:pic>
        <p:nvPicPr>
          <p:cNvPr id="3" name="Picture 2" descr="A picture containing icon&#10;&#10;Description automatically generated">
            <a:extLst>
              <a:ext uri="{FF2B5EF4-FFF2-40B4-BE49-F238E27FC236}">
                <a16:creationId xmlns:a16="http://schemas.microsoft.com/office/drawing/2014/main" id="{AE17FE30-6A0C-6142-92B9-16705EC81634}"/>
              </a:ext>
            </a:extLst>
          </p:cNvPr>
          <p:cNvPicPr>
            <a:picLocks noChangeAspect="1"/>
          </p:cNvPicPr>
          <p:nvPr/>
        </p:nvPicPr>
        <p:blipFill rotWithShape="1">
          <a:blip r:embed="rId3">
            <a:extLst>
              <a:ext uri="{28A0092B-C50C-407E-A947-70E740481C1C}">
                <a14:useLocalDpi xmlns:a14="http://schemas.microsoft.com/office/drawing/2010/main" val="0"/>
              </a:ext>
            </a:extLst>
          </a:blip>
          <a:srcRect r="52326" b="7600"/>
          <a:stretch/>
        </p:blipFill>
        <p:spPr>
          <a:xfrm>
            <a:off x="4941423" y="1428331"/>
            <a:ext cx="2309154" cy="1626264"/>
          </a:xfrm>
          <a:prstGeom prst="rect">
            <a:avLst/>
          </a:prstGeom>
        </p:spPr>
      </p:pic>
    </p:spTree>
    <p:extLst>
      <p:ext uri="{BB962C8B-B14F-4D97-AF65-F5344CB8AC3E}">
        <p14:creationId xmlns:p14="http://schemas.microsoft.com/office/powerpoint/2010/main" val="1794167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3546F-2B16-0543-B3BF-0B73E97EFC22}"/>
              </a:ext>
            </a:extLst>
          </p:cNvPr>
          <p:cNvSpPr>
            <a:spLocks noGrp="1"/>
          </p:cNvSpPr>
          <p:nvPr>
            <p:ph type="title"/>
          </p:nvPr>
        </p:nvSpPr>
        <p:spPr/>
        <p:txBody>
          <a:bodyPr/>
          <a:lstStyle/>
          <a:p>
            <a:r>
              <a:rPr lang="en-US" dirty="0"/>
              <a:t>Use Case: Interactive Student Lecture Platform </a:t>
            </a:r>
            <a:endParaRPr lang="en-US" dirty="0">
              <a:solidFill>
                <a:srgbClr val="44464A"/>
              </a:solidFill>
              <a:latin typeface="+mn-lt"/>
            </a:endParaRPr>
          </a:p>
        </p:txBody>
      </p:sp>
      <p:graphicFrame>
        <p:nvGraphicFramePr>
          <p:cNvPr id="21" name="Table 20">
            <a:extLst>
              <a:ext uri="{FF2B5EF4-FFF2-40B4-BE49-F238E27FC236}">
                <a16:creationId xmlns:a16="http://schemas.microsoft.com/office/drawing/2014/main" id="{EF3C591D-5554-2244-A3C1-E2B2D71E2D23}"/>
              </a:ext>
            </a:extLst>
          </p:cNvPr>
          <p:cNvGraphicFramePr>
            <a:graphicFrameLocks noGrp="1"/>
          </p:cNvGraphicFramePr>
          <p:nvPr>
            <p:extLst>
              <p:ext uri="{D42A27DB-BD31-4B8C-83A1-F6EECF244321}">
                <p14:modId xmlns:p14="http://schemas.microsoft.com/office/powerpoint/2010/main" val="2240377211"/>
              </p:ext>
            </p:extLst>
          </p:nvPr>
        </p:nvGraphicFramePr>
        <p:xfrm>
          <a:off x="493776" y="1829961"/>
          <a:ext cx="11095881" cy="3694176"/>
        </p:xfrm>
        <a:graphic>
          <a:graphicData uri="http://schemas.openxmlformats.org/drawingml/2006/table">
            <a:tbl>
              <a:tblPr firstRow="1" bandRow="1">
                <a:solidFill>
                  <a:schemeClr val="bg1"/>
                </a:solidFill>
                <a:effectLst>
                  <a:outerShdw blurRad="393700" dist="38100" dir="5400000" sx="101000" sy="101000" algn="t" rotWithShape="0">
                    <a:prstClr val="black">
                      <a:alpha val="27000"/>
                    </a:prstClr>
                  </a:outerShdw>
                </a:effectLst>
                <a:tableStyleId>{5C22544A-7EE6-4342-B048-85BDC9FD1C3A}</a:tableStyleId>
              </a:tblPr>
              <a:tblGrid>
                <a:gridCol w="2985961">
                  <a:extLst>
                    <a:ext uri="{9D8B030D-6E8A-4147-A177-3AD203B41FA5}">
                      <a16:colId xmlns:a16="http://schemas.microsoft.com/office/drawing/2014/main" val="20000"/>
                    </a:ext>
                  </a:extLst>
                </a:gridCol>
                <a:gridCol w="8109920">
                  <a:extLst>
                    <a:ext uri="{9D8B030D-6E8A-4147-A177-3AD203B41FA5}">
                      <a16:colId xmlns:a16="http://schemas.microsoft.com/office/drawing/2014/main" val="20001"/>
                    </a:ext>
                  </a:extLst>
                </a:gridCol>
              </a:tblGrid>
              <a:tr h="978202">
                <a:tc>
                  <a:txBody>
                    <a:bodyPr/>
                    <a:lstStyle/>
                    <a:p>
                      <a:pPr algn="ctr"/>
                      <a:r>
                        <a:rPr lang="en-US" sz="1800" b="1" i="0" u="none" strike="noStrike" kern="1200" dirty="0">
                          <a:solidFill>
                            <a:schemeClr val="tx1"/>
                          </a:solidFill>
                          <a:effectLst/>
                          <a:latin typeface="+mn-lt"/>
                          <a:ea typeface="+mn-ea"/>
                          <a:cs typeface="+mn-cs"/>
                        </a:rPr>
                        <a:t>Wowza Primary Benefits: </a:t>
                      </a:r>
                      <a:endParaRPr lang="en-US" sz="1800" b="1" dirty="0">
                        <a:solidFill>
                          <a:schemeClr val="tx1"/>
                        </a:solidFill>
                      </a:endParaRP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accent4"/>
                          </a:solidFill>
                          <a:effectLst/>
                          <a:latin typeface="+mn-lt"/>
                          <a:ea typeface="+mn-ea"/>
                          <a:cs typeface="+mn-cs"/>
                        </a:rPr>
                        <a:t>Live real-time interactivity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accent4"/>
                          </a:solidFill>
                          <a:effectLst/>
                          <a:latin typeface="+mn-lt"/>
                          <a:ea typeface="+mn-ea"/>
                          <a:cs typeface="+mn-cs"/>
                        </a:rPr>
                        <a:t>Instant unlimited scalability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9494">
                <a:tc>
                  <a:txBody>
                    <a:bodyPr/>
                    <a:lstStyle/>
                    <a:p>
                      <a:pPr algn="ctr"/>
                      <a:r>
                        <a:rPr lang="en-US" sz="1800" b="1" dirty="0">
                          <a:solidFill>
                            <a:schemeClr val="tx1"/>
                          </a:solidFill>
                        </a:rPr>
                        <a:t>Product: </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rgbClr val="596161"/>
                          </a:solidFill>
                        </a:rPr>
                        <a:t>Real-Time Streaming at Scale with Wowza Streaming Cloud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338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Audience Size:</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rgbClr val="596161"/>
                          </a:solidFill>
                        </a:rPr>
                        <a:t>500–1,000 Students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9782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Outcomes:</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accent4"/>
                          </a:solidFill>
                          <a:effectLst/>
                          <a:latin typeface="+mn-lt"/>
                          <a:ea typeface="+mn-ea"/>
                          <a:cs typeface="+mn-cs"/>
                        </a:rPr>
                        <a:t>Streaming interactive lectures to audiences of varying sizes, causing unpredictable scaling needs.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accent4"/>
                          </a:solidFill>
                        </a:rPr>
                        <a:t>Needed </a:t>
                      </a:r>
                      <a:r>
                        <a:rPr lang="en-US" sz="1600" b="0" i="0" kern="1200" dirty="0">
                          <a:solidFill>
                            <a:schemeClr val="accent4"/>
                          </a:solidFill>
                          <a:effectLst/>
                          <a:latin typeface="+mn-lt"/>
                          <a:ea typeface="+mn-ea"/>
                          <a:cs typeface="+mn-cs"/>
                        </a:rPr>
                        <a:t>low-latency streaming, but achieving this became a struggle when broadcasts exceeded 300 viewers.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accent4"/>
                          </a:solidFill>
                          <a:effectLst/>
                          <a:latin typeface="+mn-lt"/>
                          <a:ea typeface="+mn-ea"/>
                          <a:cs typeface="+mn-cs"/>
                        </a:rPr>
                        <a:t>Used Wowza’s Real-Time Streaming at Scale feature to offer interactive video with less than a second of latency, allowing students to chat and interact in real time — regardless of how many students are watching.</a:t>
                      </a:r>
                      <a:br>
                        <a:rPr lang="en-US" sz="1000" b="0" dirty="0"/>
                      </a:br>
                      <a:endParaRPr lang="en-US" sz="1000" b="0" dirty="0">
                        <a:solidFill>
                          <a:srgbClr val="596161"/>
                        </a:solidFill>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descr="A picture containing icon&#10;&#10;Description automatically generated">
            <a:extLst>
              <a:ext uri="{FF2B5EF4-FFF2-40B4-BE49-F238E27FC236}">
                <a16:creationId xmlns:a16="http://schemas.microsoft.com/office/drawing/2014/main" id="{97F116D0-80A4-0646-8411-FCE4C3232EE9}"/>
              </a:ext>
            </a:extLst>
          </p:cNvPr>
          <p:cNvPicPr>
            <a:picLocks noChangeAspect="1"/>
          </p:cNvPicPr>
          <p:nvPr/>
        </p:nvPicPr>
        <p:blipFill rotWithShape="1">
          <a:blip r:embed="rId3">
            <a:extLst>
              <a:ext uri="{28A0092B-C50C-407E-A947-70E740481C1C}">
                <a14:useLocalDpi xmlns:a14="http://schemas.microsoft.com/office/drawing/2010/main" val="0"/>
              </a:ext>
            </a:extLst>
          </a:blip>
          <a:srcRect r="52326" b="7600"/>
          <a:stretch/>
        </p:blipFill>
        <p:spPr>
          <a:xfrm>
            <a:off x="9934976" y="60328"/>
            <a:ext cx="1763248" cy="1241800"/>
          </a:xfrm>
          <a:prstGeom prst="rect">
            <a:avLst/>
          </a:prstGeom>
        </p:spPr>
      </p:pic>
    </p:spTree>
    <p:extLst>
      <p:ext uri="{BB962C8B-B14F-4D97-AF65-F5344CB8AC3E}">
        <p14:creationId xmlns:p14="http://schemas.microsoft.com/office/powerpoint/2010/main" val="383455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3546F-2B16-0543-B3BF-0B73E97EFC22}"/>
              </a:ext>
            </a:extLst>
          </p:cNvPr>
          <p:cNvSpPr>
            <a:spLocks noGrp="1"/>
          </p:cNvSpPr>
          <p:nvPr>
            <p:ph type="title"/>
          </p:nvPr>
        </p:nvSpPr>
        <p:spPr/>
        <p:txBody>
          <a:bodyPr/>
          <a:lstStyle/>
          <a:p>
            <a:r>
              <a:rPr lang="en-US" dirty="0"/>
              <a:t>Use Case: Event Technology Platform</a:t>
            </a:r>
            <a:endParaRPr lang="en-US" dirty="0">
              <a:solidFill>
                <a:srgbClr val="44464A"/>
              </a:solidFill>
              <a:latin typeface="+mn-lt"/>
            </a:endParaRPr>
          </a:p>
        </p:txBody>
      </p:sp>
      <p:graphicFrame>
        <p:nvGraphicFramePr>
          <p:cNvPr id="21" name="Table 20">
            <a:extLst>
              <a:ext uri="{FF2B5EF4-FFF2-40B4-BE49-F238E27FC236}">
                <a16:creationId xmlns:a16="http://schemas.microsoft.com/office/drawing/2014/main" id="{EF3C591D-5554-2244-A3C1-E2B2D71E2D23}"/>
              </a:ext>
            </a:extLst>
          </p:cNvPr>
          <p:cNvGraphicFramePr>
            <a:graphicFrameLocks noGrp="1"/>
          </p:cNvGraphicFramePr>
          <p:nvPr>
            <p:extLst>
              <p:ext uri="{D42A27DB-BD31-4B8C-83A1-F6EECF244321}">
                <p14:modId xmlns:p14="http://schemas.microsoft.com/office/powerpoint/2010/main" val="1508811854"/>
              </p:ext>
            </p:extLst>
          </p:nvPr>
        </p:nvGraphicFramePr>
        <p:xfrm>
          <a:off x="493776" y="1829961"/>
          <a:ext cx="11219688" cy="4144811"/>
        </p:xfrm>
        <a:graphic>
          <a:graphicData uri="http://schemas.openxmlformats.org/drawingml/2006/table">
            <a:tbl>
              <a:tblPr firstRow="1" bandRow="1">
                <a:solidFill>
                  <a:schemeClr val="bg1"/>
                </a:solidFill>
                <a:effectLst>
                  <a:outerShdw blurRad="393700" dist="38100" dir="5400000" sx="101000" sy="101000" algn="t" rotWithShape="0">
                    <a:prstClr val="black">
                      <a:alpha val="27000"/>
                    </a:prstClr>
                  </a:outerShdw>
                </a:effectLst>
                <a:tableStyleId>{5C22544A-7EE6-4342-B048-85BDC9FD1C3A}</a:tableStyleId>
              </a:tblPr>
              <a:tblGrid>
                <a:gridCol w="3019278">
                  <a:extLst>
                    <a:ext uri="{9D8B030D-6E8A-4147-A177-3AD203B41FA5}">
                      <a16:colId xmlns:a16="http://schemas.microsoft.com/office/drawing/2014/main" val="20000"/>
                    </a:ext>
                  </a:extLst>
                </a:gridCol>
                <a:gridCol w="8200410">
                  <a:extLst>
                    <a:ext uri="{9D8B030D-6E8A-4147-A177-3AD203B41FA5}">
                      <a16:colId xmlns:a16="http://schemas.microsoft.com/office/drawing/2014/main" val="20001"/>
                    </a:ext>
                  </a:extLst>
                </a:gridCol>
              </a:tblGrid>
              <a:tr h="1144754">
                <a:tc>
                  <a:txBody>
                    <a:bodyPr/>
                    <a:lstStyle/>
                    <a:p>
                      <a:pPr algn="ctr"/>
                      <a:r>
                        <a:rPr lang="en-US" sz="1800" b="1" i="0" u="none" strike="noStrike" kern="1200" dirty="0">
                          <a:solidFill>
                            <a:schemeClr val="tx1"/>
                          </a:solidFill>
                          <a:effectLst/>
                          <a:latin typeface="+mn-lt"/>
                          <a:ea typeface="+mn-ea"/>
                          <a:cs typeface="+mn-cs"/>
                        </a:rPr>
                        <a:t>Wowza Primary Benefits: </a:t>
                      </a:r>
                      <a:endParaRPr lang="en-US" sz="1800" b="1" dirty="0">
                        <a:solidFill>
                          <a:schemeClr val="tx1"/>
                        </a:solidFill>
                      </a:endParaRP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kern="1200" dirty="0">
                          <a:solidFill>
                            <a:schemeClr val="accent4"/>
                          </a:solidFill>
                          <a:effectLst/>
                          <a:latin typeface="+mn-lt"/>
                          <a:ea typeface="+mn-ea"/>
                          <a:cs typeface="+mn-cs"/>
                        </a:rPr>
                        <a:t>Near unlimited scale with real-time streaming​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kern="1200" dirty="0">
                          <a:solidFill>
                            <a:schemeClr val="accent4"/>
                          </a:solidFill>
                          <a:effectLst/>
                          <a:latin typeface="+mn-lt"/>
                          <a:ea typeface="+mn-ea"/>
                          <a:cs typeface="+mn-cs"/>
                        </a:rPr>
                        <a:t>Enable access to viewers on any device, in any location​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i="0" kern="1200" dirty="0">
                          <a:solidFill>
                            <a:schemeClr val="accent4"/>
                          </a:solidFill>
                          <a:effectLst/>
                          <a:latin typeface="+mn-lt"/>
                          <a:ea typeface="+mn-ea"/>
                          <a:cs typeface="+mn-cs"/>
                        </a:rPr>
                        <a:t>Ability to scale to 5,000+ streams per month</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7513">
                <a:tc>
                  <a:txBody>
                    <a:bodyPr/>
                    <a:lstStyle/>
                    <a:p>
                      <a:pPr algn="ctr"/>
                      <a:r>
                        <a:rPr lang="en-US" sz="1800" b="1" dirty="0">
                          <a:solidFill>
                            <a:schemeClr val="tx1"/>
                          </a:solidFill>
                        </a:rPr>
                        <a:t>Product: </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rgbClr val="596161"/>
                          </a:solidFill>
                        </a:rPr>
                        <a:t>Real-Time Streaming at Scale with Wowza Streaming Cloud </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77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Audience Size:</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rgbClr val="596161"/>
                          </a:solidFill>
                        </a:rPr>
                        <a:t>Thousands of broadcast streams​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0" dirty="0">
                          <a:solidFill>
                            <a:srgbClr val="596161"/>
                          </a:solidFill>
                        </a:rPr>
                        <a:t>Thousands of viewers per stream</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8548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Outcomes:</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err="1">
                          <a:solidFill>
                            <a:srgbClr val="596161"/>
                          </a:solidFill>
                        </a:rPr>
                        <a:t>Wowza’s</a:t>
                      </a:r>
                      <a:r>
                        <a:rPr lang="en-US" sz="1400" b="0" dirty="0">
                          <a:solidFill>
                            <a:srgbClr val="596161"/>
                          </a:solidFill>
                        </a:rPr>
                        <a:t> solution provided the capability to stream to a virtually unlimited number of viewers, whereas the previous platform imposed a 3,000 viewer limit.​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596161"/>
                          </a:solidFill>
                        </a:rPr>
                        <a:t>After thoroughly testing their POC, customer went live and has been so satisfied with the solution that they have already expanded use to include their sign language translation and multi-lingual services​.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596161"/>
                          </a:solidFill>
                        </a:rPr>
                        <a:t>Already created over 10,000 streams as they transition their platform from previous provider to Wowza.</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pic>
        <p:nvPicPr>
          <p:cNvPr id="6" name="Picture 5" descr="A picture containing icon&#10;&#10;Description automatically generated">
            <a:extLst>
              <a:ext uri="{FF2B5EF4-FFF2-40B4-BE49-F238E27FC236}">
                <a16:creationId xmlns:a16="http://schemas.microsoft.com/office/drawing/2014/main" id="{B58589C8-F152-C043-891E-5E996A7DA375}"/>
              </a:ext>
            </a:extLst>
          </p:cNvPr>
          <p:cNvPicPr>
            <a:picLocks noChangeAspect="1"/>
          </p:cNvPicPr>
          <p:nvPr/>
        </p:nvPicPr>
        <p:blipFill rotWithShape="1">
          <a:blip r:embed="rId3">
            <a:extLst>
              <a:ext uri="{28A0092B-C50C-407E-A947-70E740481C1C}">
                <a14:useLocalDpi xmlns:a14="http://schemas.microsoft.com/office/drawing/2010/main" val="0"/>
              </a:ext>
            </a:extLst>
          </a:blip>
          <a:srcRect r="52326" b="7600"/>
          <a:stretch/>
        </p:blipFill>
        <p:spPr>
          <a:xfrm>
            <a:off x="9934976" y="60328"/>
            <a:ext cx="1763248" cy="1241800"/>
          </a:xfrm>
          <a:prstGeom prst="rect">
            <a:avLst/>
          </a:prstGeom>
        </p:spPr>
      </p:pic>
    </p:spTree>
    <p:extLst>
      <p:ext uri="{BB962C8B-B14F-4D97-AF65-F5344CB8AC3E}">
        <p14:creationId xmlns:p14="http://schemas.microsoft.com/office/powerpoint/2010/main" val="1128301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86156" y="2735281"/>
            <a:ext cx="11219688" cy="1069848"/>
          </a:xfrm>
        </p:spPr>
        <p:txBody>
          <a:bodyPr/>
          <a:lstStyle/>
          <a:p>
            <a:r>
              <a:rPr lang="en-US" dirty="0"/>
              <a:t>Q&amp;A</a:t>
            </a:r>
          </a:p>
        </p:txBody>
      </p:sp>
    </p:spTree>
    <p:extLst>
      <p:ext uri="{BB962C8B-B14F-4D97-AF65-F5344CB8AC3E}">
        <p14:creationId xmlns:p14="http://schemas.microsoft.com/office/powerpoint/2010/main" val="77806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F98B739-5E73-4E16-85DB-986B89784CC0}"/>
              </a:ext>
            </a:extLst>
          </p:cNvPr>
          <p:cNvSpPr txBox="1">
            <a:spLocks/>
          </p:cNvSpPr>
          <p:nvPr/>
        </p:nvSpPr>
        <p:spPr>
          <a:xfrm>
            <a:off x="750999" y="814460"/>
            <a:ext cx="10926680" cy="22907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65686A"/>
                </a:solidFill>
                <a:latin typeface="Century Gothic" panose="020B0502020202020204" pitchFamily="34" charset="0"/>
                <a:ea typeface="+mj-ea"/>
                <a:cs typeface="+mj-cs"/>
              </a:defRPr>
            </a:lvl1pPr>
          </a:lstStyle>
          <a:p>
            <a:pPr algn="ctr">
              <a:lnSpc>
                <a:spcPct val="110000"/>
              </a:lnSpc>
            </a:pPr>
            <a:r>
              <a:rPr lang="en-US" sz="4400" b="1" dirty="0">
                <a:solidFill>
                  <a:schemeClr val="bg1"/>
                </a:solidFill>
                <a:latin typeface="Calibri" charset="0"/>
                <a:ea typeface="Calibri" charset="0"/>
                <a:cs typeface="Calibri" charset="0"/>
              </a:rPr>
              <a:t>Download Now </a:t>
            </a:r>
          </a:p>
          <a:p>
            <a:pPr algn="ctr">
              <a:lnSpc>
                <a:spcPct val="110000"/>
              </a:lnSpc>
            </a:pPr>
            <a:r>
              <a:rPr lang="en-US" sz="3200" b="1" dirty="0">
                <a:solidFill>
                  <a:schemeClr val="bg1"/>
                </a:solidFill>
                <a:latin typeface="Calibri" charset="0"/>
                <a:ea typeface="Calibri" charset="0"/>
                <a:cs typeface="Calibri" charset="0"/>
              </a:rPr>
              <a:t>2021 Video Streaming Latency Report</a:t>
            </a:r>
          </a:p>
          <a:p>
            <a:pPr algn="ctr">
              <a:lnSpc>
                <a:spcPct val="110000"/>
              </a:lnSpc>
            </a:pPr>
            <a:r>
              <a:rPr lang="en-US" sz="2400" i="1" dirty="0">
                <a:solidFill>
                  <a:schemeClr val="bg1"/>
                </a:solidFill>
                <a:latin typeface="Calibri" charset="0"/>
                <a:ea typeface="Calibri" charset="0"/>
                <a:cs typeface="Calibri" charset="0"/>
              </a:rPr>
              <a:t>Visit wowza.com to learn more.</a:t>
            </a:r>
          </a:p>
        </p:txBody>
      </p:sp>
      <p:pic>
        <p:nvPicPr>
          <p:cNvPr id="3" name="Picture 2" descr="A picture containing text&#10;&#10;Description automatically generated">
            <a:extLst>
              <a:ext uri="{FF2B5EF4-FFF2-40B4-BE49-F238E27FC236}">
                <a16:creationId xmlns:a16="http://schemas.microsoft.com/office/drawing/2014/main" id="{15A769B6-82AE-7748-B9BA-183E5B68E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447" y="3105232"/>
            <a:ext cx="4591105" cy="2938308"/>
          </a:xfrm>
          <a:prstGeom prst="rect">
            <a:avLst/>
          </a:prstGeom>
        </p:spPr>
      </p:pic>
    </p:spTree>
    <p:extLst>
      <p:ext uri="{BB962C8B-B14F-4D97-AF65-F5344CB8AC3E}">
        <p14:creationId xmlns:p14="http://schemas.microsoft.com/office/powerpoint/2010/main" val="126956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Ready to Speak With a Streaming Professional?</a:t>
            </a:r>
          </a:p>
        </p:txBody>
      </p:sp>
      <p:sp>
        <p:nvSpPr>
          <p:cNvPr id="6" name="Text Placeholder 10"/>
          <p:cNvSpPr>
            <a:spLocks noGrp="1"/>
          </p:cNvSpPr>
          <p:nvPr>
            <p:ph type="body" sz="quarter" idx="11"/>
          </p:nvPr>
        </p:nvSpPr>
        <p:spPr>
          <a:xfrm>
            <a:off x="838551" y="2538484"/>
            <a:ext cx="9878755" cy="2369692"/>
          </a:xfrm>
        </p:spPr>
        <p:txBody>
          <a:bodyPr>
            <a:normAutofit fontScale="92500" lnSpcReduction="20000"/>
          </a:bodyPr>
          <a:lstStyle>
            <a:lvl1pPr marL="0" indent="0">
              <a:buNone/>
              <a:defRPr/>
            </a:lvl1pPr>
          </a:lstStyle>
          <a:p>
            <a:r>
              <a:rPr lang="en-US" sz="2600" b="1" dirty="0">
                <a:solidFill>
                  <a:schemeClr val="tx1"/>
                </a:solidFill>
                <a:latin typeface="Calibri" charset="0"/>
                <a:ea typeface="Calibri" charset="0"/>
                <a:cs typeface="Calibri" charset="0"/>
              </a:rPr>
              <a:t>Sales Support: </a:t>
            </a:r>
            <a:r>
              <a:rPr lang="en-US" sz="2600" dirty="0"/>
              <a:t>sales@wowza.com </a:t>
            </a:r>
          </a:p>
          <a:p>
            <a:r>
              <a:rPr lang="en-US" sz="2600" dirty="0"/>
              <a:t>or call us toll free: 888.778.7997 | International: </a:t>
            </a:r>
            <a:r>
              <a:rPr lang="en-US" sz="2600" b="0" dirty="0"/>
              <a:t>+1 720.222.4744</a:t>
            </a:r>
            <a:endParaRPr lang="en-US" sz="2600" dirty="0"/>
          </a:p>
          <a:p>
            <a:endParaRPr lang="en-US" sz="2600" dirty="0">
              <a:latin typeface="Calibri" charset="0"/>
              <a:ea typeface="Calibri" charset="0"/>
              <a:cs typeface="Calibri" charset="0"/>
            </a:endParaRPr>
          </a:p>
          <a:p>
            <a:r>
              <a:rPr lang="en-US" sz="2600" b="1" dirty="0">
                <a:solidFill>
                  <a:schemeClr val="tx1"/>
                </a:solidFill>
                <a:latin typeface="Calibri" charset="0"/>
                <a:ea typeface="Calibri" charset="0"/>
                <a:cs typeface="Calibri" charset="0"/>
              </a:rPr>
              <a:t>Pricing Plans: </a:t>
            </a:r>
            <a:r>
              <a:rPr lang="en-US" sz="2600" dirty="0"/>
              <a:t>www.wowza.com/pricing </a:t>
            </a:r>
            <a:endParaRPr lang="en-US" sz="2600" dirty="0">
              <a:cs typeface="Calibri" charset="0"/>
            </a:endParaRPr>
          </a:p>
          <a:p>
            <a:endParaRPr lang="en-US" sz="2600" b="1" dirty="0">
              <a:solidFill>
                <a:schemeClr val="tx1"/>
              </a:solidFill>
              <a:latin typeface="Calibri" charset="0"/>
              <a:ea typeface="Calibri" charset="0"/>
              <a:cs typeface="Calibri" charset="0"/>
            </a:endParaRPr>
          </a:p>
          <a:p>
            <a:r>
              <a:rPr lang="en-US" sz="2600" b="1" dirty="0">
                <a:solidFill>
                  <a:schemeClr val="tx1"/>
                </a:solidFill>
                <a:latin typeface="Calibri" charset="0"/>
                <a:ea typeface="Calibri" charset="0"/>
                <a:cs typeface="Calibri" charset="0"/>
              </a:rPr>
              <a:t>Technical Support: </a:t>
            </a:r>
            <a:r>
              <a:rPr lang="en-US" sz="2600" dirty="0">
                <a:ea typeface="Calibri" charset="0"/>
                <a:cs typeface="Calibri" charset="0"/>
              </a:rPr>
              <a:t>www.wowza.com/support</a:t>
            </a:r>
          </a:p>
          <a:p>
            <a:endParaRPr lang="en-US" sz="1600" b="1" dirty="0">
              <a:latin typeface="Calibri" charset="0"/>
              <a:ea typeface="Calibri" charset="0"/>
              <a:cs typeface="Calibri" charset="0"/>
            </a:endParaRPr>
          </a:p>
        </p:txBody>
      </p:sp>
      <p:pic>
        <p:nvPicPr>
          <p:cNvPr id="8" name="Picture 7" descr="A picture containing drawing&#10;&#10;Description automatically generated">
            <a:extLst>
              <a:ext uri="{FF2B5EF4-FFF2-40B4-BE49-F238E27FC236}">
                <a16:creationId xmlns:a16="http://schemas.microsoft.com/office/drawing/2014/main" id="{6BC3FAFF-87A3-EC48-8690-D12991F4D08E}"/>
              </a:ext>
            </a:extLst>
          </p:cNvPr>
          <p:cNvPicPr>
            <a:picLocks noChangeAspect="1"/>
          </p:cNvPicPr>
          <p:nvPr/>
        </p:nvPicPr>
        <p:blipFill>
          <a:blip r:embed="rId3"/>
          <a:stretch>
            <a:fillRect/>
          </a:stretch>
        </p:blipFill>
        <p:spPr>
          <a:xfrm>
            <a:off x="493776" y="1468636"/>
            <a:ext cx="2845341" cy="1069848"/>
          </a:xfrm>
          <a:prstGeom prst="rect">
            <a:avLst/>
          </a:prstGeom>
        </p:spPr>
      </p:pic>
    </p:spTree>
    <p:extLst>
      <p:ext uri="{BB962C8B-B14F-4D97-AF65-F5344CB8AC3E}">
        <p14:creationId xmlns:p14="http://schemas.microsoft.com/office/powerpoint/2010/main" val="261750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Agenda</a:t>
            </a:r>
          </a:p>
        </p:txBody>
      </p:sp>
      <p:sp>
        <p:nvSpPr>
          <p:cNvPr id="10" name="Text Placeholder 9"/>
          <p:cNvSpPr>
            <a:spLocks noGrp="1"/>
          </p:cNvSpPr>
          <p:nvPr>
            <p:ph type="body" sz="quarter" idx="11"/>
          </p:nvPr>
        </p:nvSpPr>
        <p:spPr>
          <a:xfrm>
            <a:off x="493777" y="1652588"/>
            <a:ext cx="6939410" cy="4363201"/>
          </a:xfrm>
        </p:spPr>
        <p:txBody>
          <a:bodyPr>
            <a:normAutofit/>
          </a:bodyPr>
          <a:lstStyle/>
          <a:p>
            <a:pPr marL="457200" indent="-457200">
              <a:buFont typeface="Arial" panose="020B0604020202020204" pitchFamily="34" charset="0"/>
              <a:buChar char="•"/>
            </a:pPr>
            <a:r>
              <a:rPr lang="en-US" sz="2600" dirty="0"/>
              <a:t>Brief Overview and Speaker Introductions</a:t>
            </a:r>
          </a:p>
          <a:p>
            <a:pPr marL="457200" indent="-457200">
              <a:buFont typeface="Arial" panose="020B0604020202020204" pitchFamily="34" charset="0"/>
              <a:buChar char="•"/>
            </a:pPr>
            <a:r>
              <a:rPr lang="en-US" sz="2600" dirty="0"/>
              <a:t>2021 Video Streaming Latency Report Findings</a:t>
            </a:r>
          </a:p>
          <a:p>
            <a:pPr marL="457200" indent="-457200">
              <a:buFont typeface="Arial" panose="020B0604020202020204" pitchFamily="34" charset="0"/>
              <a:buChar char="•"/>
            </a:pPr>
            <a:r>
              <a:rPr lang="en-US" sz="2600" dirty="0"/>
              <a:t>Real-Time Streaming at Scale Launch Overview</a:t>
            </a:r>
          </a:p>
          <a:p>
            <a:pPr marL="1143000" lvl="1" indent="-457200"/>
            <a:r>
              <a:rPr lang="en-US" dirty="0"/>
              <a:t>Features and Benefits </a:t>
            </a:r>
          </a:p>
          <a:p>
            <a:pPr marL="1143000" lvl="1" indent="-457200"/>
            <a:r>
              <a:rPr lang="en-US" dirty="0"/>
              <a:t>Capabilities</a:t>
            </a:r>
          </a:p>
          <a:p>
            <a:pPr marL="1143000" lvl="1" indent="-457200"/>
            <a:r>
              <a:rPr lang="en-US" dirty="0"/>
              <a:t>Real-Time Streaming at Scale Workflow</a:t>
            </a:r>
          </a:p>
          <a:p>
            <a:pPr marL="457200" indent="-457200">
              <a:buFont typeface="Arial" panose="020B0604020202020204" pitchFamily="34" charset="0"/>
              <a:buChar char="•"/>
            </a:pPr>
            <a:r>
              <a:rPr lang="en-US" sz="2600" dirty="0"/>
              <a:t>Real-Time Streaming at Scale Demo</a:t>
            </a:r>
          </a:p>
          <a:p>
            <a:pPr marL="457200" indent="-457200">
              <a:buFont typeface="Arial" panose="020B0604020202020204" pitchFamily="34" charset="0"/>
              <a:buChar char="•"/>
            </a:pPr>
            <a:r>
              <a:rPr lang="en-US" sz="2600" dirty="0"/>
              <a:t>Current Use Cases </a:t>
            </a:r>
          </a:p>
          <a:p>
            <a:pPr marL="457200" indent="-457200">
              <a:buFont typeface="Arial" panose="020B0604020202020204" pitchFamily="34" charset="0"/>
              <a:buChar char="•"/>
            </a:pPr>
            <a:endParaRPr lang="en-US" sz="2400" dirty="0"/>
          </a:p>
          <a:p>
            <a:pPr marL="1143000" lvl="1" indent="-457200"/>
            <a:endParaRPr lang="en-US" sz="2000" dirty="0"/>
          </a:p>
          <a:p>
            <a:pPr marL="457200" indent="-457200"/>
            <a:endParaRPr lang="en-US" sz="2400" dirty="0"/>
          </a:p>
          <a:p>
            <a:pPr marL="457200" indent="-457200"/>
            <a:endParaRPr lang="en-US" sz="2400" dirty="0"/>
          </a:p>
          <a:p>
            <a:pPr marL="1143000" lvl="1" indent="-457200"/>
            <a:endParaRPr lang="en-US" sz="2000" dirty="0"/>
          </a:p>
          <a:p>
            <a:pPr marL="1143000" lvl="1" indent="-457200"/>
            <a:endParaRPr lang="en-US" sz="2000" dirty="0"/>
          </a:p>
          <a:p>
            <a:pPr marL="1143000" lvl="1" indent="-457200"/>
            <a:endParaRPr lang="en-US" sz="2000" dirty="0"/>
          </a:p>
          <a:p>
            <a:pPr marL="1143000" lvl="1" indent="-457200"/>
            <a:endParaRPr lang="en-US" sz="2000" dirty="0"/>
          </a:p>
          <a:p>
            <a:pPr marL="457200" indent="-457200">
              <a:buFont typeface="Arial" panose="020B0604020202020204" pitchFamily="34" charset="0"/>
              <a:buChar char="•"/>
            </a:pPr>
            <a:endParaRPr lang="en-US" dirty="0"/>
          </a:p>
        </p:txBody>
      </p:sp>
      <p:sp>
        <p:nvSpPr>
          <p:cNvPr id="6" name="Text Placeholder 9">
            <a:extLst>
              <a:ext uri="{FF2B5EF4-FFF2-40B4-BE49-F238E27FC236}">
                <a16:creationId xmlns:a16="http://schemas.microsoft.com/office/drawing/2014/main" id="{70952805-D5EA-9B4B-B7EE-24BFDD9781C8}"/>
              </a:ext>
            </a:extLst>
          </p:cNvPr>
          <p:cNvSpPr txBox="1">
            <a:spLocks/>
          </p:cNvSpPr>
          <p:nvPr/>
        </p:nvSpPr>
        <p:spPr>
          <a:xfrm>
            <a:off x="8061155" y="1652588"/>
            <a:ext cx="4130843" cy="31916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chemeClr val="bg1"/>
              </a:buClr>
            </a:pPr>
            <a:endParaRPr lang="en-US" sz="1600" dirty="0"/>
          </a:p>
          <a:p>
            <a:pPr algn="ctr">
              <a:buClr>
                <a:schemeClr val="bg1"/>
              </a:buClr>
            </a:pPr>
            <a:endParaRPr lang="en-US" sz="1600" dirty="0"/>
          </a:p>
          <a:p>
            <a:pPr algn="ctr">
              <a:buClr>
                <a:schemeClr val="bg1"/>
              </a:buClr>
            </a:pPr>
            <a:r>
              <a:rPr lang="en-US" sz="1600" dirty="0"/>
              <a:t>Streaming Live on Social:</a:t>
            </a:r>
          </a:p>
          <a:p>
            <a:pPr algn="ctr">
              <a:buClr>
                <a:schemeClr val="bg1"/>
              </a:buClr>
            </a:pPr>
            <a:endParaRPr lang="en-US" sz="1600" dirty="0"/>
          </a:p>
          <a:p>
            <a:pPr algn="ctr">
              <a:buClr>
                <a:schemeClr val="bg1"/>
              </a:buClr>
            </a:pPr>
            <a:endParaRPr lang="en-US" sz="1600" dirty="0"/>
          </a:p>
          <a:p>
            <a:pPr algn="ctr">
              <a:buClr>
                <a:schemeClr val="bg1"/>
              </a:buClr>
            </a:pPr>
            <a:r>
              <a:rPr lang="en-US" sz="1600" dirty="0"/>
              <a:t>~45 minutes of presentation</a:t>
            </a:r>
          </a:p>
          <a:p>
            <a:pPr algn="ctr">
              <a:buClr>
                <a:schemeClr val="bg1"/>
              </a:buClr>
            </a:pPr>
            <a:r>
              <a:rPr lang="en-US" sz="1600" dirty="0"/>
              <a:t>Q&amp;A throughout</a:t>
            </a:r>
          </a:p>
          <a:p>
            <a:pPr algn="ctr">
              <a:buClr>
                <a:schemeClr val="bg1"/>
              </a:buClr>
            </a:pPr>
            <a:r>
              <a:rPr lang="en-US" sz="1600" dirty="0"/>
              <a:t>Questions -&gt; Input into Q&amp;A Window</a:t>
            </a:r>
          </a:p>
          <a:p>
            <a:pPr marL="457200" indent="-4572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BE7B739-DA91-FB4A-95A2-7E250AEEC483}"/>
              </a:ext>
            </a:extLst>
          </p:cNvPr>
          <p:cNvPicPr>
            <a:picLocks noChangeAspect="1"/>
          </p:cNvPicPr>
          <p:nvPr/>
        </p:nvPicPr>
        <p:blipFill rotWithShape="1">
          <a:blip r:embed="rId3"/>
          <a:srcRect l="8754" t="23729" r="6620" b="25904"/>
          <a:stretch/>
        </p:blipFill>
        <p:spPr>
          <a:xfrm>
            <a:off x="10030323" y="2733146"/>
            <a:ext cx="1499397" cy="501605"/>
          </a:xfrm>
          <a:prstGeom prst="rect">
            <a:avLst/>
          </a:prstGeom>
          <a:effectLst>
            <a:outerShdw blurRad="63500" dist="50800" dir="5400000" algn="ctr" rotWithShape="0">
              <a:srgbClr val="000000">
                <a:alpha val="43137"/>
              </a:srgbClr>
            </a:outerShdw>
            <a:reflection endPos="0" dir="5400000" sy="-100000" algn="bl" rotWithShape="0"/>
          </a:effectLst>
        </p:spPr>
      </p:pic>
      <p:pic>
        <p:nvPicPr>
          <p:cNvPr id="11" name="Picture 10">
            <a:extLst>
              <a:ext uri="{FF2B5EF4-FFF2-40B4-BE49-F238E27FC236}">
                <a16:creationId xmlns:a16="http://schemas.microsoft.com/office/drawing/2014/main" id="{B7536D0E-1D18-FC4B-B46E-822218D98F22}"/>
              </a:ext>
            </a:extLst>
          </p:cNvPr>
          <p:cNvPicPr>
            <a:picLocks noChangeAspect="1"/>
          </p:cNvPicPr>
          <p:nvPr/>
        </p:nvPicPr>
        <p:blipFill>
          <a:blip r:embed="rId4"/>
          <a:stretch>
            <a:fillRect/>
          </a:stretch>
        </p:blipFill>
        <p:spPr>
          <a:xfrm>
            <a:off x="8672110" y="2733145"/>
            <a:ext cx="1223428" cy="501605"/>
          </a:xfrm>
          <a:prstGeom prst="rect">
            <a:avLst/>
          </a:prstGeom>
          <a:effectLst>
            <a:outerShdw blurRad="63500" dist="50800" dir="5400000" algn="ctr" rotWithShape="0">
              <a:srgbClr val="000000">
                <a:alpha val="43137"/>
              </a:srgbClr>
            </a:outerShdw>
          </a:effectLst>
        </p:spPr>
      </p:pic>
    </p:spTree>
    <p:extLst>
      <p:ext uri="{BB962C8B-B14F-4D97-AF65-F5344CB8AC3E}">
        <p14:creationId xmlns:p14="http://schemas.microsoft.com/office/powerpoint/2010/main" val="108618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Panelists</a:t>
            </a:r>
          </a:p>
        </p:txBody>
      </p:sp>
      <p:sp>
        <p:nvSpPr>
          <p:cNvPr id="11" name="Text Placeholder 10">
            <a:extLst>
              <a:ext uri="{FF2B5EF4-FFF2-40B4-BE49-F238E27FC236}">
                <a16:creationId xmlns:a16="http://schemas.microsoft.com/office/drawing/2014/main" id="{B728F761-97CB-F24B-AF2B-0EBFC0A6246F}"/>
              </a:ext>
            </a:extLst>
          </p:cNvPr>
          <p:cNvSpPr>
            <a:spLocks noGrp="1"/>
          </p:cNvSpPr>
          <p:nvPr>
            <p:ph type="body" sz="quarter" idx="10"/>
          </p:nvPr>
        </p:nvSpPr>
        <p:spPr>
          <a:xfrm>
            <a:off x="1026167" y="4199019"/>
            <a:ext cx="2311400" cy="830180"/>
          </a:xfrm>
        </p:spPr>
        <p:txBody>
          <a:bodyPr>
            <a:normAutofit fontScale="85000" lnSpcReduction="20000"/>
          </a:bodyPr>
          <a:lstStyle/>
          <a:p>
            <a:pPr algn="ctr"/>
            <a:r>
              <a:rPr lang="en-US" sz="2400" b="1" dirty="0"/>
              <a:t>Traci </a:t>
            </a:r>
            <a:r>
              <a:rPr lang="en-US" sz="2400" b="1" dirty="0" err="1"/>
              <a:t>Ruether</a:t>
            </a:r>
            <a:r>
              <a:rPr lang="en-US" sz="2400" b="1" dirty="0"/>
              <a:t> </a:t>
            </a:r>
            <a:r>
              <a:rPr lang="en-US" sz="2000" dirty="0"/>
              <a:t>(Moderator)</a:t>
            </a:r>
          </a:p>
          <a:p>
            <a:pPr algn="ctr"/>
            <a:r>
              <a:rPr lang="en-US" sz="1600" dirty="0"/>
              <a:t>Content Marketing Manager</a:t>
            </a:r>
          </a:p>
        </p:txBody>
      </p:sp>
      <p:sp>
        <p:nvSpPr>
          <p:cNvPr id="12" name="Text Placeholder 10">
            <a:extLst>
              <a:ext uri="{FF2B5EF4-FFF2-40B4-BE49-F238E27FC236}">
                <a16:creationId xmlns:a16="http://schemas.microsoft.com/office/drawing/2014/main" id="{319826EE-C624-D643-AA0C-AEC7ADF7B323}"/>
              </a:ext>
            </a:extLst>
          </p:cNvPr>
          <p:cNvSpPr txBox="1">
            <a:spLocks/>
          </p:cNvSpPr>
          <p:nvPr/>
        </p:nvSpPr>
        <p:spPr>
          <a:xfrm>
            <a:off x="6096000" y="4199019"/>
            <a:ext cx="2332043" cy="83018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t>Tim Dougherty</a:t>
            </a:r>
          </a:p>
          <a:p>
            <a:pPr algn="ctr"/>
            <a:r>
              <a:rPr lang="en-US" sz="1600" dirty="0"/>
              <a:t>Director of Sales Engineering</a:t>
            </a:r>
          </a:p>
        </p:txBody>
      </p:sp>
      <p:sp>
        <p:nvSpPr>
          <p:cNvPr id="13" name="Text Placeholder 10">
            <a:extLst>
              <a:ext uri="{FF2B5EF4-FFF2-40B4-BE49-F238E27FC236}">
                <a16:creationId xmlns:a16="http://schemas.microsoft.com/office/drawing/2014/main" id="{E3FA1CE6-053C-5446-90F4-8FC834983619}"/>
              </a:ext>
            </a:extLst>
          </p:cNvPr>
          <p:cNvSpPr txBox="1">
            <a:spLocks/>
          </p:cNvSpPr>
          <p:nvPr/>
        </p:nvSpPr>
        <p:spPr>
          <a:xfrm>
            <a:off x="3563351" y="4161254"/>
            <a:ext cx="2311400" cy="10698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t>Barry Owen</a:t>
            </a:r>
          </a:p>
          <a:p>
            <a:pPr algn="ctr"/>
            <a:r>
              <a:rPr lang="en-US" sz="1600" dirty="0"/>
              <a:t>VP of Solutions Engineering</a:t>
            </a:r>
          </a:p>
        </p:txBody>
      </p:sp>
      <p:pic>
        <p:nvPicPr>
          <p:cNvPr id="1026" name="Picture 2" descr="Profile photo of Traci (Thomas) Ruether">
            <a:extLst>
              <a:ext uri="{FF2B5EF4-FFF2-40B4-BE49-F238E27FC236}">
                <a16:creationId xmlns:a16="http://schemas.microsoft.com/office/drawing/2014/main" id="{9CE5100D-C56E-8D4C-AE5C-796807831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167" y="1727721"/>
            <a:ext cx="2311400" cy="2311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A9170CD-F3E5-C04F-8393-552458DDC5C0}"/>
              </a:ext>
            </a:extLst>
          </p:cNvPr>
          <p:cNvPicPr>
            <a:picLocks noChangeAspect="1"/>
          </p:cNvPicPr>
          <p:nvPr/>
        </p:nvPicPr>
        <p:blipFill>
          <a:blip r:embed="rId4"/>
          <a:stretch>
            <a:fillRect/>
          </a:stretch>
        </p:blipFill>
        <p:spPr>
          <a:xfrm>
            <a:off x="3563350" y="1727720"/>
            <a:ext cx="2311400" cy="2368563"/>
          </a:xfrm>
          <a:prstGeom prst="rect">
            <a:avLst/>
          </a:prstGeom>
        </p:spPr>
      </p:pic>
      <p:sp>
        <p:nvSpPr>
          <p:cNvPr id="10" name="Text Placeholder 10">
            <a:extLst>
              <a:ext uri="{FF2B5EF4-FFF2-40B4-BE49-F238E27FC236}">
                <a16:creationId xmlns:a16="http://schemas.microsoft.com/office/drawing/2014/main" id="{B03B4449-F4EC-1045-9DE7-0AE012EBD808}"/>
              </a:ext>
            </a:extLst>
          </p:cNvPr>
          <p:cNvSpPr txBox="1">
            <a:spLocks/>
          </p:cNvSpPr>
          <p:nvPr/>
        </p:nvSpPr>
        <p:spPr>
          <a:xfrm>
            <a:off x="8649292" y="4199019"/>
            <a:ext cx="2332043" cy="8301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b="1" dirty="0"/>
              <a:t>Robert Vacante</a:t>
            </a:r>
          </a:p>
          <a:p>
            <a:pPr algn="ctr"/>
            <a:r>
              <a:rPr lang="en-US" sz="1500" dirty="0"/>
              <a:t>Principal Product Manager</a:t>
            </a:r>
          </a:p>
        </p:txBody>
      </p:sp>
      <p:pic>
        <p:nvPicPr>
          <p:cNvPr id="4" name="Picture 3" descr="A person wearing glasses&#10;&#10;Description automatically generated with medium confidence">
            <a:extLst>
              <a:ext uri="{FF2B5EF4-FFF2-40B4-BE49-F238E27FC236}">
                <a16:creationId xmlns:a16="http://schemas.microsoft.com/office/drawing/2014/main" id="{CF831A86-F898-9945-BE61-0EFDE6AA6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321" y="1727720"/>
            <a:ext cx="2311400" cy="2368563"/>
          </a:xfrm>
          <a:prstGeom prst="rect">
            <a:avLst/>
          </a:prstGeom>
        </p:spPr>
      </p:pic>
      <p:pic>
        <p:nvPicPr>
          <p:cNvPr id="8" name="Picture 7" descr="A picture containing person, person, wall, indoor&#10;&#10;Description automatically generated">
            <a:extLst>
              <a:ext uri="{FF2B5EF4-FFF2-40B4-BE49-F238E27FC236}">
                <a16:creationId xmlns:a16="http://schemas.microsoft.com/office/drawing/2014/main" id="{BCC3C2DF-FF15-AA44-A3B3-DF6D15DA93E6}"/>
              </a:ext>
            </a:extLst>
          </p:cNvPr>
          <p:cNvPicPr>
            <a:picLocks noChangeAspect="1"/>
          </p:cNvPicPr>
          <p:nvPr/>
        </p:nvPicPr>
        <p:blipFill rotWithShape="1">
          <a:blip r:embed="rId6">
            <a:extLst>
              <a:ext uri="{28A0092B-C50C-407E-A947-70E740481C1C}">
                <a14:useLocalDpi xmlns:a14="http://schemas.microsoft.com/office/drawing/2010/main" val="0"/>
              </a:ext>
            </a:extLst>
          </a:blip>
          <a:srcRect l="8674" t="4101" r="9548" b="7567"/>
          <a:stretch/>
        </p:blipFill>
        <p:spPr>
          <a:xfrm>
            <a:off x="8669935" y="1715141"/>
            <a:ext cx="2311400" cy="2381142"/>
          </a:xfrm>
          <a:prstGeom prst="rect">
            <a:avLst/>
          </a:prstGeom>
        </p:spPr>
      </p:pic>
    </p:spTree>
    <p:extLst>
      <p:ext uri="{BB962C8B-B14F-4D97-AF65-F5344CB8AC3E}">
        <p14:creationId xmlns:p14="http://schemas.microsoft.com/office/powerpoint/2010/main" val="41138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128565"/>
            <a:ext cx="7852229" cy="1069848"/>
          </a:xfrm>
        </p:spPr>
        <p:txBody>
          <a:bodyPr>
            <a:normAutofit/>
          </a:bodyPr>
          <a:lstStyle/>
          <a:p>
            <a:r>
              <a:rPr lang="en-US" sz="3100" dirty="0"/>
              <a:t>2021 Video Streaming Latency Report Findings</a:t>
            </a:r>
          </a:p>
        </p:txBody>
      </p:sp>
      <p:sp>
        <p:nvSpPr>
          <p:cNvPr id="3" name="Text Placeholder 2"/>
          <p:cNvSpPr>
            <a:spLocks noGrp="1"/>
          </p:cNvSpPr>
          <p:nvPr>
            <p:ph type="body" sz="quarter" idx="10"/>
          </p:nvPr>
        </p:nvSpPr>
        <p:spPr>
          <a:xfrm>
            <a:off x="8452075" y="993149"/>
            <a:ext cx="3337795" cy="5268686"/>
          </a:xfrm>
        </p:spPr>
        <p:txBody>
          <a:bodyPr>
            <a:normAutofit/>
          </a:bodyPr>
          <a:lstStyle/>
          <a:p>
            <a:pPr algn="ctr">
              <a:lnSpc>
                <a:spcPct val="120000"/>
              </a:lnSpc>
            </a:pPr>
            <a:r>
              <a:rPr lang="en-US" sz="1600" dirty="0">
                <a:solidFill>
                  <a:schemeClr val="bg1"/>
                </a:solidFill>
              </a:rPr>
              <a:t>This report gathers data from more than </a:t>
            </a:r>
            <a:r>
              <a:rPr lang="en-US" sz="1600" dirty="0">
                <a:solidFill>
                  <a:schemeClr val="tx1"/>
                </a:solidFill>
              </a:rPr>
              <a:t>200 broadcasters </a:t>
            </a:r>
            <a:r>
              <a:rPr lang="en-US" sz="1600" dirty="0">
                <a:solidFill>
                  <a:schemeClr val="bg1"/>
                </a:solidFill>
              </a:rPr>
              <a:t>across the globe, in industries ranging from media and entertainment to fitness, surveillance, and everything in between. We examine the impact these changes have had on the industry and the state of video streaming latency in 2021.</a:t>
            </a:r>
          </a:p>
          <a:p>
            <a:endParaRPr lang="en-US" sz="2800" dirty="0"/>
          </a:p>
        </p:txBody>
      </p:sp>
      <p:sp>
        <p:nvSpPr>
          <p:cNvPr id="10" name="Text Placeholder 2">
            <a:extLst>
              <a:ext uri="{FF2B5EF4-FFF2-40B4-BE49-F238E27FC236}">
                <a16:creationId xmlns:a16="http://schemas.microsoft.com/office/drawing/2014/main" id="{41517CB1-6A8D-FB49-89C0-3663D2C6A67C}"/>
              </a:ext>
            </a:extLst>
          </p:cNvPr>
          <p:cNvSpPr txBox="1">
            <a:spLocks/>
          </p:cNvSpPr>
          <p:nvPr/>
        </p:nvSpPr>
        <p:spPr>
          <a:xfrm>
            <a:off x="283027" y="2154291"/>
            <a:ext cx="7634515" cy="3585029"/>
          </a:xfrm>
          <a:prstGeom prst="rect">
            <a:avLst/>
          </a:prstGeom>
        </p:spPr>
        <p:txBody>
          <a:bodyPr vert="horz" lIns="91440" tIns="45720" rIns="91440" bIns="45720" rtlCol="0" anchor="ctr">
            <a:normAutofit fontScale="77500" lnSpcReduction="20000"/>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5400" b="1" kern="1200" baseline="0">
                <a:solidFill>
                  <a:srgbClr val="FD8600"/>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500"/>
              </a:lnSpc>
            </a:pPr>
            <a:r>
              <a:rPr lang="en-US" sz="3100" dirty="0">
                <a:solidFill>
                  <a:schemeClr val="accent4"/>
                </a:solidFill>
              </a:rPr>
              <a:t>Report Highlights:</a:t>
            </a:r>
          </a:p>
          <a:p>
            <a:pPr marL="685800" indent="-685800">
              <a:buFont typeface="Arial" panose="020B0604020202020204" pitchFamily="34" charset="0"/>
              <a:buChar char="•"/>
            </a:pPr>
            <a:r>
              <a:rPr lang="en-US" sz="2900" dirty="0">
                <a:solidFill>
                  <a:schemeClr val="tx1"/>
                </a:solidFill>
              </a:rPr>
              <a:t>Most live streams aren’t live</a:t>
            </a:r>
            <a:r>
              <a:rPr lang="en-US" sz="2900" b="0" dirty="0">
                <a:solidFill>
                  <a:schemeClr val="tx1"/>
                </a:solidFill>
              </a:rPr>
              <a:t>. </a:t>
            </a:r>
            <a:r>
              <a:rPr lang="en-US" sz="2900" b="0" dirty="0">
                <a:solidFill>
                  <a:schemeClr val="accent4"/>
                </a:solidFill>
              </a:rPr>
              <a:t>More than 52% of survey participants experience a 3+ second lag in their live broadcasts.</a:t>
            </a:r>
          </a:p>
          <a:p>
            <a:pPr marL="685800" indent="-685800">
              <a:buFont typeface="Arial" panose="020B0604020202020204" pitchFamily="34" charset="0"/>
              <a:buChar char="•"/>
            </a:pPr>
            <a:r>
              <a:rPr lang="en-US" sz="2900" dirty="0">
                <a:solidFill>
                  <a:schemeClr val="tx1"/>
                </a:solidFill>
              </a:rPr>
              <a:t>RTMP and HLS maintain their stronghold, but next-generation formats are on the rise.</a:t>
            </a:r>
            <a:r>
              <a:rPr lang="en-US" sz="2900" b="0" dirty="0">
                <a:solidFill>
                  <a:schemeClr val="tx1"/>
                </a:solidFill>
              </a:rPr>
              <a:t> </a:t>
            </a:r>
            <a:r>
              <a:rPr lang="en-US" sz="2900" b="0" dirty="0">
                <a:solidFill>
                  <a:schemeClr val="accent4"/>
                </a:solidFill>
              </a:rPr>
              <a:t>These include WebRTC, SRT, Low-Latency HLS, and low-latency</a:t>
            </a:r>
            <a:r>
              <a:rPr lang="en-US" sz="2900" dirty="0">
                <a:solidFill>
                  <a:schemeClr val="accent4"/>
                </a:solidFill>
              </a:rPr>
              <a:t> </a:t>
            </a:r>
            <a:r>
              <a:rPr lang="en-US" sz="2900" b="0" dirty="0">
                <a:solidFill>
                  <a:schemeClr val="accent4"/>
                </a:solidFill>
              </a:rPr>
              <a:t>CMAF for DASH.</a:t>
            </a:r>
          </a:p>
          <a:p>
            <a:pPr marL="685800" indent="-685800">
              <a:buFont typeface="Arial" panose="020B0604020202020204" pitchFamily="34" charset="0"/>
              <a:buChar char="•"/>
            </a:pPr>
            <a:r>
              <a:rPr lang="en-US" sz="2900" dirty="0">
                <a:solidFill>
                  <a:schemeClr val="tx1"/>
                </a:solidFill>
              </a:rPr>
              <a:t>The industry needs real-time streaming at scale</a:t>
            </a:r>
            <a:r>
              <a:rPr lang="en-US" sz="2900" dirty="0">
                <a:solidFill>
                  <a:schemeClr val="accent4"/>
                </a:solidFill>
              </a:rPr>
              <a:t>.</a:t>
            </a:r>
            <a:r>
              <a:rPr lang="en-US" sz="2900" b="0" dirty="0">
                <a:solidFill>
                  <a:schemeClr val="accent4"/>
                </a:solidFill>
              </a:rPr>
              <a:t> Most of the broadcasters surveyed were aiming to achieve real-time delivery to audiences of 300+ viewers.</a:t>
            </a:r>
          </a:p>
          <a:p>
            <a:pPr marL="685800" indent="-685800">
              <a:buFontTx/>
              <a:buChar char="-"/>
            </a:pPr>
            <a:endParaRPr lang="en-US" sz="5100" b="0" dirty="0">
              <a:solidFill>
                <a:schemeClr val="bg1"/>
              </a:solidFill>
            </a:endParaRPr>
          </a:p>
          <a:p>
            <a:endParaRPr lang="en-US" sz="2800" dirty="0"/>
          </a:p>
        </p:txBody>
      </p:sp>
      <p:pic>
        <p:nvPicPr>
          <p:cNvPr id="12" name="Picture 11" descr="A picture containing icon&#10;&#10;Description automatically generated">
            <a:extLst>
              <a:ext uri="{FF2B5EF4-FFF2-40B4-BE49-F238E27FC236}">
                <a16:creationId xmlns:a16="http://schemas.microsoft.com/office/drawing/2014/main" id="{ED0CBA7C-17A4-D446-B50F-6A650288C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721" y="965914"/>
            <a:ext cx="979735" cy="979735"/>
          </a:xfrm>
          <a:prstGeom prst="rect">
            <a:avLst/>
          </a:prstGeom>
        </p:spPr>
      </p:pic>
    </p:spTree>
    <p:extLst>
      <p:ext uri="{BB962C8B-B14F-4D97-AF65-F5344CB8AC3E}">
        <p14:creationId xmlns:p14="http://schemas.microsoft.com/office/powerpoint/2010/main" val="286776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46EE-D9C3-EA45-B2F3-697E8F5E656B}"/>
              </a:ext>
            </a:extLst>
          </p:cNvPr>
          <p:cNvSpPr>
            <a:spLocks noGrp="1"/>
          </p:cNvSpPr>
          <p:nvPr>
            <p:ph type="title"/>
          </p:nvPr>
        </p:nvSpPr>
        <p:spPr/>
        <p:txBody>
          <a:bodyPr>
            <a:normAutofit/>
          </a:bodyPr>
          <a:lstStyle/>
          <a:p>
            <a:r>
              <a:rPr lang="en-US" dirty="0"/>
              <a:t>Video Streaming Latency Report: Desired Latency</a:t>
            </a:r>
          </a:p>
        </p:txBody>
      </p:sp>
      <p:sp>
        <p:nvSpPr>
          <p:cNvPr id="14" name="Text Placeholder 2">
            <a:extLst>
              <a:ext uri="{FF2B5EF4-FFF2-40B4-BE49-F238E27FC236}">
                <a16:creationId xmlns:a16="http://schemas.microsoft.com/office/drawing/2014/main" id="{6CED1BE6-A0A6-2F4F-AB41-5EEEADAD548E}"/>
              </a:ext>
            </a:extLst>
          </p:cNvPr>
          <p:cNvSpPr txBox="1">
            <a:spLocks/>
          </p:cNvSpPr>
          <p:nvPr/>
        </p:nvSpPr>
        <p:spPr>
          <a:xfrm>
            <a:off x="478536" y="1216152"/>
            <a:ext cx="5848967" cy="5002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5400" b="1" kern="1200" baseline="0">
                <a:solidFill>
                  <a:srgbClr val="FD8600"/>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Q: How much latency do you hope to achieve in the future?</a:t>
            </a:r>
          </a:p>
        </p:txBody>
      </p:sp>
      <p:pic>
        <p:nvPicPr>
          <p:cNvPr id="5" name="Picture 4" descr="A picture containing chart&#10;&#10;Description automatically generated">
            <a:extLst>
              <a:ext uri="{FF2B5EF4-FFF2-40B4-BE49-F238E27FC236}">
                <a16:creationId xmlns:a16="http://schemas.microsoft.com/office/drawing/2014/main" id="{D5359855-ED54-254A-9AD1-03EAE304C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170" y="1466294"/>
            <a:ext cx="7561943" cy="5139185"/>
          </a:xfrm>
          <a:prstGeom prst="rect">
            <a:avLst/>
          </a:prstGeom>
        </p:spPr>
      </p:pic>
    </p:spTree>
    <p:extLst>
      <p:ext uri="{BB962C8B-B14F-4D97-AF65-F5344CB8AC3E}">
        <p14:creationId xmlns:p14="http://schemas.microsoft.com/office/powerpoint/2010/main" val="363828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46EE-D9C3-EA45-B2F3-697E8F5E656B}"/>
              </a:ext>
            </a:extLst>
          </p:cNvPr>
          <p:cNvSpPr>
            <a:spLocks noGrp="1"/>
          </p:cNvSpPr>
          <p:nvPr>
            <p:ph type="title"/>
          </p:nvPr>
        </p:nvSpPr>
        <p:spPr/>
        <p:txBody>
          <a:bodyPr>
            <a:normAutofit/>
          </a:bodyPr>
          <a:lstStyle/>
          <a:p>
            <a:r>
              <a:rPr lang="en-US" dirty="0"/>
              <a:t>Video Streaming Latency Report: Scale</a:t>
            </a:r>
          </a:p>
        </p:txBody>
      </p:sp>
      <p:sp>
        <p:nvSpPr>
          <p:cNvPr id="14" name="Text Placeholder 2">
            <a:extLst>
              <a:ext uri="{FF2B5EF4-FFF2-40B4-BE49-F238E27FC236}">
                <a16:creationId xmlns:a16="http://schemas.microsoft.com/office/drawing/2014/main" id="{4EC52C5F-AB1F-8141-BB17-3797128BC3D0}"/>
              </a:ext>
            </a:extLst>
          </p:cNvPr>
          <p:cNvSpPr txBox="1">
            <a:spLocks/>
          </p:cNvSpPr>
          <p:nvPr/>
        </p:nvSpPr>
        <p:spPr>
          <a:xfrm>
            <a:off x="1814576" y="1540646"/>
            <a:ext cx="3091253" cy="5002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Clr>
                <a:srgbClr val="FF8400"/>
              </a:buClr>
              <a:buFont typeface="Arial" panose="020B0604020202020204" pitchFamily="34" charset="0"/>
              <a:buNone/>
              <a:defRPr sz="5400" b="1" kern="1200" baseline="0">
                <a:solidFill>
                  <a:srgbClr val="FD8600"/>
                </a:solidFill>
                <a:latin typeface="+mn-lt"/>
                <a:ea typeface="+mn-ea"/>
                <a:cs typeface="+mn-cs"/>
              </a:defRPr>
            </a:lvl1pPr>
            <a:lvl2pPr marL="685800" indent="-228600" algn="l" defTabSz="914400" rtl="0" eaLnBrk="1" latinLnBrk="0" hangingPunct="1">
              <a:lnSpc>
                <a:spcPct val="90000"/>
              </a:lnSpc>
              <a:spcBef>
                <a:spcPts val="500"/>
              </a:spcBef>
              <a:buClr>
                <a:srgbClr val="FF8400"/>
              </a:buClr>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8400"/>
              </a:buClr>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8400"/>
              </a:buClr>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Q: What is your audience size?</a:t>
            </a:r>
          </a:p>
        </p:txBody>
      </p:sp>
      <p:pic>
        <p:nvPicPr>
          <p:cNvPr id="5" name="Picture 4" descr="Chart, pie chart&#10;&#10;Description automatically generated">
            <a:extLst>
              <a:ext uri="{FF2B5EF4-FFF2-40B4-BE49-F238E27FC236}">
                <a16:creationId xmlns:a16="http://schemas.microsoft.com/office/drawing/2014/main" id="{9CD5CD7E-690D-B74E-B6AA-C8DE4DD47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171" y="1216152"/>
            <a:ext cx="6509657" cy="5303852"/>
          </a:xfrm>
          <a:prstGeom prst="rect">
            <a:avLst/>
          </a:prstGeom>
        </p:spPr>
      </p:pic>
    </p:spTree>
    <p:extLst>
      <p:ext uri="{BB962C8B-B14F-4D97-AF65-F5344CB8AC3E}">
        <p14:creationId xmlns:p14="http://schemas.microsoft.com/office/powerpoint/2010/main" val="195381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a:bodyPr>
          <a:lstStyle/>
          <a:p>
            <a:r>
              <a:rPr lang="en-US" dirty="0"/>
              <a:t>Real-Time Streaming at Scale: Features and Benefits  </a:t>
            </a:r>
          </a:p>
        </p:txBody>
      </p:sp>
      <p:sp>
        <p:nvSpPr>
          <p:cNvPr id="6" name="Text Placeholder 10"/>
          <p:cNvSpPr>
            <a:spLocks noGrp="1"/>
          </p:cNvSpPr>
          <p:nvPr>
            <p:ph type="body" sz="quarter" idx="11"/>
          </p:nvPr>
        </p:nvSpPr>
        <p:spPr>
          <a:xfrm>
            <a:off x="838552" y="1622608"/>
            <a:ext cx="5843734" cy="4171090"/>
          </a:xfrm>
        </p:spPr>
        <p:txBody>
          <a:bodyPr>
            <a:normAutofit/>
          </a:bodyPr>
          <a:lstStyle>
            <a:lvl1pPr marL="0" indent="0">
              <a:buNone/>
              <a:defRPr/>
            </a:lvl1pPr>
          </a:lstStyle>
          <a:p>
            <a:pPr marL="342900" indent="-342900">
              <a:buFont typeface="Arial" panose="020B0604020202020204" pitchFamily="34" charset="0"/>
              <a:buChar char="•"/>
            </a:pPr>
            <a:r>
              <a:rPr lang="en-US" sz="2200" b="0" dirty="0"/>
              <a:t>Sub-500ms live interactive streaming </a:t>
            </a:r>
          </a:p>
          <a:p>
            <a:pPr marL="342900" indent="-342900">
              <a:buFont typeface="Arial" panose="020B0604020202020204" pitchFamily="34" charset="0"/>
              <a:buChar char="•"/>
            </a:pPr>
            <a:r>
              <a:rPr lang="en-US" sz="2200" b="0" dirty="0"/>
              <a:t>Delivery to a million viewers  </a:t>
            </a:r>
          </a:p>
          <a:p>
            <a:pPr marL="342900" indent="-342900">
              <a:buFont typeface="Arial" panose="020B0604020202020204" pitchFamily="34" charset="0"/>
              <a:buChar char="•"/>
            </a:pPr>
            <a:r>
              <a:rPr lang="en-US" sz="2200" b="0" dirty="0"/>
              <a:t>On-demand availability </a:t>
            </a:r>
          </a:p>
          <a:p>
            <a:pPr marL="342900" indent="-342900">
              <a:buFont typeface="Arial" panose="020B0604020202020204" pitchFamily="34" charset="0"/>
              <a:buChar char="•"/>
            </a:pPr>
            <a:r>
              <a:rPr lang="en-US" sz="2200" b="0" dirty="0"/>
              <a:t>Encoder agnostic, with flexibility to broadcast produced content through an encoder or architect a browser-based solution. </a:t>
            </a:r>
          </a:p>
          <a:p>
            <a:pPr marL="342900" indent="-342900">
              <a:buFont typeface="Arial" panose="020B0604020202020204" pitchFamily="34" charset="0"/>
              <a:buChar char="•"/>
            </a:pPr>
            <a:r>
              <a:rPr lang="en-US" sz="2200" b="0" dirty="0"/>
              <a:t>Globally available </a:t>
            </a:r>
          </a:p>
          <a:p>
            <a:pPr marL="342900" indent="-342900">
              <a:buFont typeface="Arial" panose="020B0604020202020204" pitchFamily="34" charset="0"/>
              <a:buChar char="•"/>
            </a:pPr>
            <a:r>
              <a:rPr lang="en-US" sz="2200" b="0" dirty="0"/>
              <a:t>Can be combined with Wowza Professional Services for additional customization </a:t>
            </a:r>
          </a:p>
          <a:p>
            <a:endParaRPr lang="en-US" sz="2200" dirty="0">
              <a:latin typeface="Calibri" charset="0"/>
              <a:ea typeface="Calibri" charset="0"/>
              <a:cs typeface="Calibri" charset="0"/>
            </a:endParaRPr>
          </a:p>
        </p:txBody>
      </p:sp>
      <p:pic>
        <p:nvPicPr>
          <p:cNvPr id="8" name="Picture 7" descr="A picture containing text, computer&#10;&#10;Description automatically generated">
            <a:extLst>
              <a:ext uri="{FF2B5EF4-FFF2-40B4-BE49-F238E27FC236}">
                <a16:creationId xmlns:a16="http://schemas.microsoft.com/office/drawing/2014/main" id="{3C54CAE1-FDC9-6749-8389-3DEF273B4465}"/>
              </a:ext>
            </a:extLst>
          </p:cNvPr>
          <p:cNvPicPr>
            <a:picLocks noChangeAspect="1"/>
          </p:cNvPicPr>
          <p:nvPr/>
        </p:nvPicPr>
        <p:blipFill rotWithShape="1">
          <a:blip r:embed="rId3">
            <a:extLst>
              <a:ext uri="{28A0092B-C50C-407E-A947-70E740481C1C}">
                <a14:useLocalDpi xmlns:a14="http://schemas.microsoft.com/office/drawing/2010/main" val="0"/>
              </a:ext>
            </a:extLst>
          </a:blip>
          <a:srcRect l="2183" t="-1120" r="16126" b="2011"/>
          <a:stretch/>
        </p:blipFill>
        <p:spPr>
          <a:xfrm>
            <a:off x="6796162" y="1622608"/>
            <a:ext cx="5395838" cy="3442878"/>
          </a:xfrm>
          <a:prstGeom prst="rect">
            <a:avLst/>
          </a:prstGeom>
        </p:spPr>
      </p:pic>
    </p:spTree>
    <p:extLst>
      <p:ext uri="{BB962C8B-B14F-4D97-AF65-F5344CB8AC3E}">
        <p14:creationId xmlns:p14="http://schemas.microsoft.com/office/powerpoint/2010/main" val="2043945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3546F-2B16-0543-B3BF-0B73E97EFC22}"/>
              </a:ext>
            </a:extLst>
          </p:cNvPr>
          <p:cNvSpPr>
            <a:spLocks noGrp="1"/>
          </p:cNvSpPr>
          <p:nvPr>
            <p:ph type="title"/>
          </p:nvPr>
        </p:nvSpPr>
        <p:spPr/>
        <p:txBody>
          <a:bodyPr/>
          <a:lstStyle/>
          <a:p>
            <a:r>
              <a:rPr lang="en-US" dirty="0"/>
              <a:t>Real-Time Streaming at Scale With Wowza</a:t>
            </a:r>
            <a:endParaRPr lang="en-US" dirty="0">
              <a:solidFill>
                <a:srgbClr val="44464A"/>
              </a:solidFill>
              <a:latin typeface="+mn-lt"/>
            </a:endParaRPr>
          </a:p>
        </p:txBody>
      </p:sp>
      <p:sp>
        <p:nvSpPr>
          <p:cNvPr id="14" name="Rectangle 13">
            <a:extLst>
              <a:ext uri="{FF2B5EF4-FFF2-40B4-BE49-F238E27FC236}">
                <a16:creationId xmlns:a16="http://schemas.microsoft.com/office/drawing/2014/main" id="{C204AD31-01E8-424A-9F56-DA154C68534C}"/>
              </a:ext>
            </a:extLst>
          </p:cNvPr>
          <p:cNvSpPr/>
          <p:nvPr/>
        </p:nvSpPr>
        <p:spPr>
          <a:xfrm>
            <a:off x="265865" y="1488570"/>
            <a:ext cx="11485553" cy="3983976"/>
          </a:xfrm>
          <a:prstGeom prst="rect">
            <a:avLst/>
          </a:prstGeom>
          <a:solidFill>
            <a:schemeClr val="bg1"/>
          </a:solidFill>
          <a:effectLst>
            <a:softEdge rad="6602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8EA8F25-4279-0C4C-88A3-9AD6972EBC9C}"/>
              </a:ext>
            </a:extLst>
          </p:cNvPr>
          <p:cNvPicPr>
            <a:picLocks noChangeAspect="1"/>
          </p:cNvPicPr>
          <p:nvPr/>
        </p:nvPicPr>
        <p:blipFill>
          <a:blip r:embed="rId3"/>
          <a:stretch>
            <a:fillRect/>
          </a:stretch>
        </p:blipFill>
        <p:spPr>
          <a:xfrm>
            <a:off x="718184" y="1789386"/>
            <a:ext cx="10580914" cy="3279228"/>
          </a:xfrm>
          <a:prstGeom prst="rect">
            <a:avLst/>
          </a:prstGeom>
        </p:spPr>
      </p:pic>
    </p:spTree>
    <p:extLst>
      <p:ext uri="{BB962C8B-B14F-4D97-AF65-F5344CB8AC3E}">
        <p14:creationId xmlns:p14="http://schemas.microsoft.com/office/powerpoint/2010/main" val="139379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46EE-D9C3-EA45-B2F3-697E8F5E656B}"/>
              </a:ext>
            </a:extLst>
          </p:cNvPr>
          <p:cNvSpPr>
            <a:spLocks noGrp="1"/>
          </p:cNvSpPr>
          <p:nvPr>
            <p:ph type="title"/>
          </p:nvPr>
        </p:nvSpPr>
        <p:spPr>
          <a:xfrm>
            <a:off x="493776" y="158660"/>
            <a:ext cx="11219688" cy="1069848"/>
          </a:xfrm>
        </p:spPr>
        <p:txBody>
          <a:bodyPr>
            <a:normAutofit/>
          </a:bodyPr>
          <a:lstStyle/>
          <a:p>
            <a:r>
              <a:rPr lang="en-US" dirty="0"/>
              <a:t>Using Real-Time Streaming at Scale</a:t>
            </a:r>
          </a:p>
        </p:txBody>
      </p:sp>
      <p:pic>
        <p:nvPicPr>
          <p:cNvPr id="9" name="Picture 8" descr="Graphical user interface, application&#10;&#10;Description automatically generated">
            <a:extLst>
              <a:ext uri="{FF2B5EF4-FFF2-40B4-BE49-F238E27FC236}">
                <a16:creationId xmlns:a16="http://schemas.microsoft.com/office/drawing/2014/main" id="{09D9BBF4-9C43-864F-9328-B7FADF8A0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283" y="1117343"/>
            <a:ext cx="1721433" cy="1721433"/>
          </a:xfrm>
          <a:prstGeom prst="rect">
            <a:avLst/>
          </a:prstGeom>
        </p:spPr>
      </p:pic>
      <p:graphicFrame>
        <p:nvGraphicFramePr>
          <p:cNvPr id="14" name="Table 13">
            <a:extLst>
              <a:ext uri="{FF2B5EF4-FFF2-40B4-BE49-F238E27FC236}">
                <a16:creationId xmlns:a16="http://schemas.microsoft.com/office/drawing/2014/main" id="{39F129CA-8232-5C40-B195-FAFA8513AAD1}"/>
              </a:ext>
            </a:extLst>
          </p:cNvPr>
          <p:cNvGraphicFramePr>
            <a:graphicFrameLocks noGrp="1"/>
          </p:cNvGraphicFramePr>
          <p:nvPr>
            <p:extLst>
              <p:ext uri="{D42A27DB-BD31-4B8C-83A1-F6EECF244321}">
                <p14:modId xmlns:p14="http://schemas.microsoft.com/office/powerpoint/2010/main" val="139190999"/>
              </p:ext>
            </p:extLst>
          </p:nvPr>
        </p:nvGraphicFramePr>
        <p:xfrm>
          <a:off x="606273" y="3043887"/>
          <a:ext cx="11219688" cy="2516354"/>
        </p:xfrm>
        <a:graphic>
          <a:graphicData uri="http://schemas.openxmlformats.org/drawingml/2006/table">
            <a:tbl>
              <a:tblPr firstRow="1" bandRow="1">
                <a:solidFill>
                  <a:schemeClr val="bg1"/>
                </a:solidFill>
                <a:effectLst>
                  <a:outerShdw blurRad="393700" dist="38100" dir="5400000" sx="101000" sy="101000" algn="t" rotWithShape="0">
                    <a:prstClr val="black">
                      <a:alpha val="27000"/>
                    </a:prstClr>
                  </a:outerShdw>
                </a:effectLst>
                <a:tableStyleId>{5C22544A-7EE6-4342-B048-85BDC9FD1C3A}</a:tableStyleId>
              </a:tblPr>
              <a:tblGrid>
                <a:gridCol w="3019278">
                  <a:extLst>
                    <a:ext uri="{9D8B030D-6E8A-4147-A177-3AD203B41FA5}">
                      <a16:colId xmlns:a16="http://schemas.microsoft.com/office/drawing/2014/main" val="20000"/>
                    </a:ext>
                  </a:extLst>
                </a:gridCol>
                <a:gridCol w="8200410">
                  <a:extLst>
                    <a:ext uri="{9D8B030D-6E8A-4147-A177-3AD203B41FA5}">
                      <a16:colId xmlns:a16="http://schemas.microsoft.com/office/drawing/2014/main" val="20001"/>
                    </a:ext>
                  </a:extLst>
                </a:gridCol>
              </a:tblGrid>
              <a:tr h="1144754">
                <a:tc>
                  <a:txBody>
                    <a:bodyPr/>
                    <a:lstStyle/>
                    <a:p>
                      <a:pPr algn="ctr"/>
                      <a:r>
                        <a:rPr lang="en-US" sz="2200" b="1" i="0" u="none" strike="noStrike" kern="1200" dirty="0">
                          <a:solidFill>
                            <a:schemeClr val="tx1"/>
                          </a:solidFill>
                          <a:effectLst/>
                          <a:latin typeface="+mn-lt"/>
                          <a:ea typeface="+mn-ea"/>
                          <a:cs typeface="+mn-cs"/>
                        </a:rPr>
                        <a:t>Simple REST Interface:</a:t>
                      </a:r>
                      <a:endParaRPr lang="en-US" sz="2200" b="1" dirty="0">
                        <a:solidFill>
                          <a:schemeClr val="tx1"/>
                        </a:solidFill>
                      </a:endParaRP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dirty="0">
                          <a:solidFill>
                            <a:schemeClr val="accent4"/>
                          </a:solidFill>
                          <a:effectLst/>
                          <a:latin typeface="+mn-lt"/>
                          <a:ea typeface="+mn-ea"/>
                          <a:cs typeface="+mn-cs"/>
                        </a:rPr>
                        <a:t>UI or API can be used for stream creation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dirty="0">
                          <a:solidFill>
                            <a:schemeClr val="accent4"/>
                          </a:solidFill>
                          <a:effectLst/>
                          <a:latin typeface="+mn-lt"/>
                          <a:ea typeface="+mn-ea"/>
                          <a:cs typeface="+mn-cs"/>
                        </a:rPr>
                        <a:t>Only 5 endpoints: Create, Fetch One, Fetch All, Update Name, Delete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dirty="0">
                          <a:solidFill>
                            <a:schemeClr val="accent4"/>
                          </a:solidFill>
                          <a:effectLst/>
                          <a:latin typeface="+mn-lt"/>
                          <a:ea typeface="+mn-ea"/>
                          <a:cs typeface="+mn-cs"/>
                        </a:rPr>
                        <a:t>Creating a stream is as simple as passing in a name; returns an ID and security tokens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i="0" kern="1200" dirty="0">
                          <a:solidFill>
                            <a:schemeClr val="accent4"/>
                          </a:solidFill>
                          <a:effectLst/>
                          <a:latin typeface="+mn-lt"/>
                          <a:ea typeface="+mn-ea"/>
                          <a:cs typeface="+mn-cs"/>
                        </a:rPr>
                        <a:t>Details available at: https://</a:t>
                      </a:r>
                      <a:r>
                        <a:rPr lang="en-US" sz="1700" b="0" i="0" kern="1200" dirty="0" err="1">
                          <a:solidFill>
                            <a:schemeClr val="accent4"/>
                          </a:solidFill>
                          <a:effectLst/>
                          <a:latin typeface="+mn-lt"/>
                          <a:ea typeface="+mn-ea"/>
                          <a:cs typeface="+mn-cs"/>
                        </a:rPr>
                        <a:t>api.docs.cloud.wowza.com</a:t>
                      </a:r>
                      <a:r>
                        <a:rPr lang="en-US" sz="1700" b="0" i="0" kern="1200" dirty="0">
                          <a:solidFill>
                            <a:schemeClr val="accent4"/>
                          </a:solidFill>
                          <a:effectLst/>
                          <a:latin typeface="+mn-lt"/>
                          <a:ea typeface="+mn-ea"/>
                          <a:cs typeface="+mn-cs"/>
                        </a:rPr>
                        <a:t>/beta/tag/</a:t>
                      </a:r>
                      <a:r>
                        <a:rPr lang="en-US" sz="1700" b="0" i="0" kern="1200" dirty="0" err="1">
                          <a:solidFill>
                            <a:schemeClr val="accent4"/>
                          </a:solidFill>
                          <a:effectLst/>
                          <a:latin typeface="+mn-lt"/>
                          <a:ea typeface="+mn-ea"/>
                          <a:cs typeface="+mn-cs"/>
                        </a:rPr>
                        <a:t>real_time</a:t>
                      </a:r>
                      <a:endParaRPr lang="en-US" sz="1700" b="0" i="0" kern="1200" dirty="0">
                        <a:solidFill>
                          <a:schemeClr val="accent4"/>
                        </a:solidFill>
                        <a:effectLst/>
                        <a:latin typeface="+mn-lt"/>
                        <a:ea typeface="+mn-ea"/>
                        <a:cs typeface="+mn-cs"/>
                      </a:endParaRP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7513">
                <a:tc>
                  <a:txBody>
                    <a:bodyPr/>
                    <a:lstStyle/>
                    <a:p>
                      <a:pPr algn="ctr"/>
                      <a:r>
                        <a:rPr lang="en-US" sz="2200" b="1" dirty="0" err="1">
                          <a:solidFill>
                            <a:schemeClr val="tx1"/>
                          </a:solidFill>
                        </a:rPr>
                        <a:t>Javascript</a:t>
                      </a:r>
                      <a:r>
                        <a:rPr lang="en-US" sz="2200" b="1" dirty="0">
                          <a:solidFill>
                            <a:schemeClr val="tx1"/>
                          </a:solidFill>
                        </a:rPr>
                        <a:t> SDKs: </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rgbClr val="596161"/>
                          </a:solidFill>
                        </a:rPr>
                        <a:t>Wowza provides both broadcast and player </a:t>
                      </a:r>
                      <a:r>
                        <a:rPr lang="en-US" sz="1700" b="0" dirty="0" err="1">
                          <a:solidFill>
                            <a:srgbClr val="596161"/>
                          </a:solidFill>
                        </a:rPr>
                        <a:t>Javascript</a:t>
                      </a:r>
                      <a:r>
                        <a:rPr lang="en-US" sz="1700" b="0" dirty="0">
                          <a:solidFill>
                            <a:srgbClr val="596161"/>
                          </a:solidFill>
                        </a:rPr>
                        <a:t> SDKs for embedding in pages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rgbClr val="596161"/>
                          </a:solidFill>
                        </a:rPr>
                        <a:t>Real-Time Streaming at Scale packages include a Quick Start with Professional Services</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777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1">
                          <a:solidFill>
                            <a:schemeClr val="tx1"/>
                          </a:solidFill>
                        </a:rPr>
                        <a:t>Activating Real-Time </a:t>
                      </a:r>
                      <a:r>
                        <a:rPr lang="en-US" sz="2200" b="1" dirty="0">
                          <a:solidFill>
                            <a:schemeClr val="tx1"/>
                          </a:solidFill>
                        </a:rPr>
                        <a:t>Streaming:</a:t>
                      </a:r>
                    </a:p>
                  </a:txBody>
                  <a:tcPr anchor="ctr">
                    <a:lnL w="3175"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rgbClr val="596161"/>
                          </a:solidFill>
                        </a:rPr>
                        <a:t>Part of the </a:t>
                      </a:r>
                      <a:r>
                        <a:rPr lang="en-US" sz="1700" b="0" dirty="0" err="1">
                          <a:solidFill>
                            <a:srgbClr val="596161"/>
                          </a:solidFill>
                        </a:rPr>
                        <a:t>Wowza</a:t>
                      </a:r>
                      <a:r>
                        <a:rPr lang="en-US" sz="1700" b="0" dirty="0">
                          <a:solidFill>
                            <a:srgbClr val="596161"/>
                          </a:solidFill>
                        </a:rPr>
                        <a:t> Streaming Cloud platform</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rgbClr val="596161"/>
                          </a:solidFill>
                        </a:rPr>
                        <a:t>Can be added to an existing account or created with a new account</a:t>
                      </a:r>
                    </a:p>
                  </a:txBody>
                  <a:tcPr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28772789"/>
      </p:ext>
    </p:extLst>
  </p:cSld>
  <p:clrMapOvr>
    <a:masterClrMapping/>
  </p:clrMapOvr>
</p:sld>
</file>

<file path=ppt/theme/theme1.xml><?xml version="1.0" encoding="utf-8"?>
<a:theme xmlns:a="http://schemas.openxmlformats.org/drawingml/2006/main" name="WowzaTheme">
  <a:themeElements>
    <a:clrScheme name="Custom 10">
      <a:dk1>
        <a:srgbClr val="FF8401"/>
      </a:dk1>
      <a:lt1>
        <a:srgbClr val="FFFFFF"/>
      </a:lt1>
      <a:dk2>
        <a:srgbClr val="42474A"/>
      </a:dk2>
      <a:lt2>
        <a:srgbClr val="FF8401"/>
      </a:lt2>
      <a:accent1>
        <a:srgbClr val="74B5E6"/>
      </a:accent1>
      <a:accent2>
        <a:srgbClr val="0082BD"/>
      </a:accent2>
      <a:accent3>
        <a:srgbClr val="41484A"/>
      </a:accent3>
      <a:accent4>
        <a:srgbClr val="5F5F60"/>
      </a:accent4>
      <a:accent5>
        <a:srgbClr val="929192"/>
      </a:accent5>
      <a:accent6>
        <a:srgbClr val="C2C3C5"/>
      </a:accent6>
      <a:hlink>
        <a:srgbClr val="00A7E1"/>
      </a:hlink>
      <a:folHlink>
        <a:srgbClr val="067DA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solidFill>
              <a:schemeClr val="bg1"/>
            </a:solidFill>
            <a:latin typeface="Century Gothic" charset="0"/>
            <a:ea typeface="Century Gothic" charset="0"/>
            <a:cs typeface="Century Gothic" charset="0"/>
          </a:defRPr>
        </a:defPPr>
      </a:lstStyle>
    </a:txDef>
  </a:objectDefaults>
  <a:extraClrSchemeLst/>
  <a:extLst>
    <a:ext uri="{05A4C25C-085E-4340-85A3-A5531E510DB2}">
      <thm15:themeFamily xmlns:thm15="http://schemas.microsoft.com/office/thememl/2012/main" name="WowzaTheme" id="{29727446-5ED2-4347-95CE-56BF82FE23FA}" vid="{38A01723-393B-7346-9A12-D2EFF39601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22672</TotalTime>
  <Words>1471</Words>
  <Application>Microsoft Macintosh PowerPoint</Application>
  <PresentationFormat>Widescreen</PresentationFormat>
  <Paragraphs>179</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WowzaTheme</vt:lpstr>
      <vt:lpstr>PowerPoint Presentation</vt:lpstr>
      <vt:lpstr>Agenda</vt:lpstr>
      <vt:lpstr>Panelists</vt:lpstr>
      <vt:lpstr>2021 Video Streaming Latency Report Findings</vt:lpstr>
      <vt:lpstr>Video Streaming Latency Report: Desired Latency</vt:lpstr>
      <vt:lpstr>Video Streaming Latency Report: Scale</vt:lpstr>
      <vt:lpstr>Real-Time Streaming at Scale: Features and Benefits  </vt:lpstr>
      <vt:lpstr>Real-Time Streaming at Scale With Wowza</vt:lpstr>
      <vt:lpstr>Using Real-Time Streaming at Scale</vt:lpstr>
      <vt:lpstr>Real-Time Streaming  at Scale Demo</vt:lpstr>
      <vt:lpstr>Use Case: Interactive Student Lecture Platform </vt:lpstr>
      <vt:lpstr>Use Case: Event Technology Platform</vt:lpstr>
      <vt:lpstr>Q&amp;A</vt:lpstr>
      <vt:lpstr>PowerPoint Presentation</vt:lpstr>
      <vt:lpstr>Ready to Speak With a Streaming Professional?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&amp; Surveillance Department of Transportation</dc:title>
  <dc:subject/>
  <dc:creator>Amber Shafer</dc:creator>
  <cp:keywords/>
  <dc:description/>
  <cp:lastModifiedBy>Traci Ruether</cp:lastModifiedBy>
  <cp:revision>459</cp:revision>
  <cp:lastPrinted>2021-10-12T23:08:18Z</cp:lastPrinted>
  <dcterms:created xsi:type="dcterms:W3CDTF">2020-05-14T01:18:27Z</dcterms:created>
  <dcterms:modified xsi:type="dcterms:W3CDTF">2021-10-13T15:12:23Z</dcterms:modified>
  <cp:category/>
</cp:coreProperties>
</file>